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aleway"/>
      <p:regular r:id="rId22"/>
      <p:bold r:id="rId23"/>
      <p:italic r:id="rId24"/>
      <p:boldItalic r:id="rId25"/>
    </p:embeddedFont>
    <p:embeddedFont>
      <p:font typeface="Proxima Nova"/>
      <p:regular r:id="rId26"/>
      <p:bold r:id="rId27"/>
      <p:italic r:id="rId28"/>
      <p:boldItalic r:id="rId29"/>
    </p:embeddedFont>
    <p:embeddedFont>
      <p:font typeface="Lato"/>
      <p:regular r:id="rId30"/>
      <p:bold r:id="rId31"/>
      <p:italic r:id="rId32"/>
      <p:boldItalic r:id="rId33"/>
    </p:embeddedFont>
    <p:embeddedFont>
      <p:font typeface="Maven Pro"/>
      <p:regular r:id="rId34"/>
      <p:bold r:id="rId35"/>
    </p:embeddedFont>
    <p:embeddedFont>
      <p:font typeface="Roboto Mono"/>
      <p:regular r:id="rId36"/>
      <p:bold r:id="rId37"/>
      <p:italic r:id="rId38"/>
      <p:boldItalic r:id="rId39"/>
    </p:embeddedFont>
    <p:embeddedFont>
      <p:font typeface="Merriweather"/>
      <p:regular r:id="rId40"/>
      <p:bold r:id="rId41"/>
      <p:italic r:id="rId42"/>
      <p:boldItalic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C5906CD-C908-49F1-A87E-EB8EFEFCBA0D}">
  <a:tblStyle styleId="{8C5906CD-C908-49F1-A87E-EB8EFEFCBA0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BFE5762-4647-45DB-8342-10B2BF762DD9}"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regular.fntdata"/><Relationship Id="rId20" Type="http://schemas.openxmlformats.org/officeDocument/2006/relationships/slide" Target="slides/slide14.xml"/><Relationship Id="rId42" Type="http://schemas.openxmlformats.org/officeDocument/2006/relationships/font" Target="fonts/Merriweather-italic.fntdata"/><Relationship Id="rId41" Type="http://schemas.openxmlformats.org/officeDocument/2006/relationships/font" Target="fonts/Merriweather-bold.fntdata"/><Relationship Id="rId22" Type="http://schemas.openxmlformats.org/officeDocument/2006/relationships/font" Target="fonts/Raleway-regular.fntdata"/><Relationship Id="rId44" Type="http://schemas.openxmlformats.org/officeDocument/2006/relationships/font" Target="fonts/OpenSans-regular.fntdata"/><Relationship Id="rId21" Type="http://schemas.openxmlformats.org/officeDocument/2006/relationships/slide" Target="slides/slide15.xml"/><Relationship Id="rId43" Type="http://schemas.openxmlformats.org/officeDocument/2006/relationships/font" Target="fonts/Merriweather-boldItalic.fntdata"/><Relationship Id="rId24" Type="http://schemas.openxmlformats.org/officeDocument/2006/relationships/font" Target="fonts/Raleway-italic.fntdata"/><Relationship Id="rId46" Type="http://schemas.openxmlformats.org/officeDocument/2006/relationships/font" Target="fonts/OpenSans-italic.fntdata"/><Relationship Id="rId23" Type="http://schemas.openxmlformats.org/officeDocument/2006/relationships/font" Target="fonts/Raleway-bold.fntdata"/><Relationship Id="rId45"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roximaNova-regular.fntdata"/><Relationship Id="rId25" Type="http://schemas.openxmlformats.org/officeDocument/2006/relationships/font" Target="fonts/Raleway-boldItalic.fntdata"/><Relationship Id="rId47" Type="http://schemas.openxmlformats.org/officeDocument/2006/relationships/font" Target="fonts/OpenSans-boldItalic.fntdata"/><Relationship Id="rId28" Type="http://schemas.openxmlformats.org/officeDocument/2006/relationships/font" Target="fonts/ProximaNova-italic.fntdata"/><Relationship Id="rId27" Type="http://schemas.openxmlformats.org/officeDocument/2006/relationships/font" Target="fonts/ProximaNova-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roximaNova-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5.xml"/><Relationship Id="rId33" Type="http://schemas.openxmlformats.org/officeDocument/2006/relationships/font" Target="fonts/Lato-boldItalic.fntdata"/><Relationship Id="rId10" Type="http://schemas.openxmlformats.org/officeDocument/2006/relationships/slide" Target="slides/slide4.xml"/><Relationship Id="rId32" Type="http://schemas.openxmlformats.org/officeDocument/2006/relationships/font" Target="fonts/Lato-italic.fntdata"/><Relationship Id="rId13" Type="http://schemas.openxmlformats.org/officeDocument/2006/relationships/slide" Target="slides/slide7.xml"/><Relationship Id="rId35" Type="http://schemas.openxmlformats.org/officeDocument/2006/relationships/font" Target="fonts/MavenPro-bold.fntdata"/><Relationship Id="rId12" Type="http://schemas.openxmlformats.org/officeDocument/2006/relationships/slide" Target="slides/slide6.xml"/><Relationship Id="rId34" Type="http://schemas.openxmlformats.org/officeDocument/2006/relationships/font" Target="fonts/MavenPro-regular.fntdata"/><Relationship Id="rId15" Type="http://schemas.openxmlformats.org/officeDocument/2006/relationships/slide" Target="slides/slide9.xml"/><Relationship Id="rId37" Type="http://schemas.openxmlformats.org/officeDocument/2006/relationships/font" Target="fonts/RobotoMono-bold.fntdata"/><Relationship Id="rId14" Type="http://schemas.openxmlformats.org/officeDocument/2006/relationships/slide" Target="slides/slide8.xml"/><Relationship Id="rId36" Type="http://schemas.openxmlformats.org/officeDocument/2006/relationships/font" Target="fonts/RobotoMono-regular.fntdata"/><Relationship Id="rId17" Type="http://schemas.openxmlformats.org/officeDocument/2006/relationships/slide" Target="slides/slide11.xml"/><Relationship Id="rId39" Type="http://schemas.openxmlformats.org/officeDocument/2006/relationships/font" Target="fonts/RobotoMono-boldItalic.fntdata"/><Relationship Id="rId16" Type="http://schemas.openxmlformats.org/officeDocument/2006/relationships/slide" Target="slides/slide10.xml"/><Relationship Id="rId38" Type="http://schemas.openxmlformats.org/officeDocument/2006/relationships/font" Target="fonts/RobotoMon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fec1180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fec1180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fff141c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fff141c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fec1180f8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fec1180f8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fec1180f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fec1180f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fec1180f8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fec1180f8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fec1180f8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fec1180f8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fec1180f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fec1180f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fec1180f8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fec1180f8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fec1180f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fec1180f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fec11831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fec11831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0138500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0138500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00086dc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00086dc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600086dcb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00086dcb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600086dcb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00086dcb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00086dcb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00086dcb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hyperlink" Target="https://docs.aws.amazon.com/AmazonRDS/latest/AuroraUserGuide/Aurora.Integrating.AutoScaling.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hyperlink" Target="https://docs.aws.amazon.com/AmazonElastiCache/latest/red-ug/AutoFailover.html" TargetMode="External"/><Relationship Id="rId5" Type="http://schemas.openxmlformats.org/officeDocument/2006/relationships/hyperlink" Target="https://docs.aws.amazon.com/AmazonElastiCache/latest/red-ug/backups-automatic.html" TargetMode="External"/><Relationship Id="rId6" Type="http://schemas.openxmlformats.org/officeDocument/2006/relationships/hyperlink" Target="https://docs.aws.amazon.com/AmazonElastiCache/latest/red-ug/RedisAOF.html" TargetMode="External"/><Relationship Id="rId7"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hyperlink" Target="https://www.percona.com/blog/2018/08/02/amazon-rds-multi-az-deployments-read-replicas/" TargetMode="External"/><Relationship Id="rId4" Type="http://schemas.openxmlformats.org/officeDocument/2006/relationships/hyperlink" Target="https://aws.amazon.com/about-aws/whats-new/2018/01/amazon-rds-read-replicas-now-support-multi-az-deploymen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2CC"/>
        </a:solidFill>
      </p:bgPr>
    </p:bg>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rPr>
              <a:t>Database</a:t>
            </a:r>
            <a:endParaRPr sz="3000">
              <a:solidFill>
                <a:schemeClr val="dk1"/>
              </a:solidFill>
            </a:endParaRPr>
          </a:p>
          <a:p>
            <a:pPr indent="0" lvl="0" marL="0" rtl="0" algn="l">
              <a:spcBef>
                <a:spcPts val="0"/>
              </a:spcBef>
              <a:spcAft>
                <a:spcPts val="0"/>
              </a:spcAft>
              <a:buNone/>
            </a:pPr>
            <a:r>
              <a:rPr lang="en" sz="3000">
                <a:solidFill>
                  <a:schemeClr val="dk1"/>
                </a:solidFill>
                <a:latin typeface="Merriweather"/>
                <a:ea typeface="Merriweather"/>
                <a:cs typeface="Merriweather"/>
                <a:sym typeface="Merriweather"/>
              </a:rPr>
              <a:t>RDS, Aurora, Elasticache</a:t>
            </a:r>
            <a:endParaRPr sz="3000">
              <a:solidFill>
                <a:schemeClr val="dk1"/>
              </a:solidFill>
              <a:latin typeface="Merriweather"/>
              <a:ea typeface="Merriweather"/>
              <a:cs typeface="Merriweather"/>
              <a:sym typeface="Merriweathe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rgbClr val="4A86E8"/>
                </a:solidFill>
                <a:latin typeface="Maven Pro"/>
                <a:ea typeface="Maven Pro"/>
                <a:cs typeface="Maven Pro"/>
                <a:sym typeface="Maven Pro"/>
              </a:rPr>
              <a:t>AWS Certified Solutions Architect– Professional (SAP-C01)</a:t>
            </a:r>
            <a:endParaRPr b="1" sz="1800">
              <a:solidFill>
                <a:srgbClr val="4A86E8"/>
              </a:solidFill>
              <a:latin typeface="Maven Pro"/>
              <a:ea typeface="Maven Pro"/>
              <a:cs typeface="Maven Pro"/>
              <a:sym typeface="Maven Pro"/>
            </a:endParaRPr>
          </a:p>
          <a:p>
            <a:pPr indent="0" lvl="0" marL="0" rtl="0" algn="l">
              <a:spcBef>
                <a:spcPts val="0"/>
              </a:spcBef>
              <a:spcAft>
                <a:spcPts val="0"/>
              </a:spcAft>
              <a:buNone/>
            </a:pPr>
            <a:r>
              <a:rPr b="1" lang="en" sz="1400">
                <a:solidFill>
                  <a:srgbClr val="4A86E8"/>
                </a:solidFill>
                <a:latin typeface="Maven Pro"/>
                <a:ea typeface="Maven Pro"/>
                <a:cs typeface="Maven Pro"/>
                <a:sym typeface="Maven Pro"/>
              </a:rPr>
              <a:t>Study notes - Sep’2019</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2"/>
          <p:cNvSpPr txBox="1"/>
          <p:nvPr>
            <p:ph idx="4294967295" type="title"/>
          </p:nvPr>
        </p:nvSpPr>
        <p:spPr>
          <a:xfrm>
            <a:off x="311700" y="250800"/>
            <a:ext cx="7367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Difference b/w RDS MySQL and Aurora MySQL</a:t>
            </a:r>
            <a:endParaRPr sz="1800"/>
          </a:p>
        </p:txBody>
      </p:sp>
      <p:sp>
        <p:nvSpPr>
          <p:cNvPr id="134" name="Google Shape;134;p22"/>
          <p:cNvSpPr txBox="1"/>
          <p:nvPr/>
        </p:nvSpPr>
        <p:spPr>
          <a:xfrm>
            <a:off x="57825" y="762000"/>
            <a:ext cx="4090800" cy="1674000"/>
          </a:xfrm>
          <a:prstGeom prst="rect">
            <a:avLst/>
          </a:prstGeom>
          <a:noFill/>
          <a:ln>
            <a:noFill/>
          </a:ln>
        </p:spPr>
        <p:txBody>
          <a:bodyPr anchorCtr="0" anchor="t" bIns="0" lIns="91425" spcFirstLastPara="1" rIns="91425" wrap="square" tIns="0">
            <a:noAutofit/>
          </a:bodyPr>
          <a:lstStyle/>
          <a:p>
            <a:pPr indent="0" lvl="0" marL="0" rtl="0" algn="l">
              <a:lnSpc>
                <a:spcPct val="135000"/>
              </a:lnSpc>
              <a:spcBef>
                <a:spcPts val="0"/>
              </a:spcBef>
              <a:spcAft>
                <a:spcPts val="0"/>
              </a:spcAft>
              <a:buNone/>
            </a:pPr>
            <a:r>
              <a:rPr b="1" lang="en" sz="900">
                <a:solidFill>
                  <a:srgbClr val="1D2127"/>
                </a:solidFill>
                <a:latin typeface="Roboto Mono"/>
                <a:ea typeface="Roboto Mono"/>
                <a:cs typeface="Roboto Mono"/>
                <a:sym typeface="Roboto Mono"/>
              </a:rPr>
              <a:t>TL;DR</a:t>
            </a:r>
            <a:endParaRPr b="1" sz="900">
              <a:solidFill>
                <a:srgbClr val="1D2127"/>
              </a:solidFill>
              <a:latin typeface="Roboto Mono"/>
              <a:ea typeface="Roboto Mono"/>
              <a:cs typeface="Roboto Mono"/>
              <a:sym typeface="Roboto Mono"/>
            </a:endParaRPr>
          </a:p>
          <a:p>
            <a:pPr indent="-102869" lvl="0" marL="182880" rtl="0" algn="l">
              <a:lnSpc>
                <a:spcPct val="100000"/>
              </a:lnSpc>
              <a:spcBef>
                <a:spcPts val="1100"/>
              </a:spcBef>
              <a:spcAft>
                <a:spcPts val="0"/>
              </a:spcAft>
              <a:buClr>
                <a:srgbClr val="777777"/>
              </a:buClr>
              <a:buSzPts val="900"/>
              <a:buFont typeface="Roboto Mono"/>
              <a:buChar char="●"/>
            </a:pPr>
            <a:r>
              <a:rPr lang="en" sz="900">
                <a:solidFill>
                  <a:srgbClr val="777777"/>
                </a:solidFill>
                <a:latin typeface="Roboto Mono"/>
                <a:ea typeface="Roboto Mono"/>
                <a:cs typeface="Roboto Mono"/>
                <a:sym typeface="Roboto Mono"/>
              </a:rPr>
              <a:t>If you are looking for a native HA solution then you should use Aurora</a:t>
            </a:r>
            <a:endParaRPr sz="900">
              <a:solidFill>
                <a:srgbClr val="777777"/>
              </a:solidFill>
              <a:latin typeface="Roboto Mono"/>
              <a:ea typeface="Roboto Mono"/>
              <a:cs typeface="Roboto Mono"/>
              <a:sym typeface="Roboto Mono"/>
            </a:endParaRPr>
          </a:p>
          <a:p>
            <a:pPr indent="-102869" lvl="0" marL="182880" rtl="0" algn="l">
              <a:lnSpc>
                <a:spcPct val="100000"/>
              </a:lnSpc>
              <a:spcBef>
                <a:spcPts val="0"/>
              </a:spcBef>
              <a:spcAft>
                <a:spcPts val="0"/>
              </a:spcAft>
              <a:buClr>
                <a:srgbClr val="777777"/>
              </a:buClr>
              <a:buSzPts val="900"/>
              <a:buFont typeface="Roboto Mono"/>
              <a:buChar char="●"/>
            </a:pPr>
            <a:r>
              <a:rPr lang="en" sz="900">
                <a:solidFill>
                  <a:srgbClr val="777777"/>
                </a:solidFill>
                <a:latin typeface="Roboto Mono"/>
                <a:ea typeface="Roboto Mono"/>
                <a:cs typeface="Roboto Mono"/>
                <a:sym typeface="Roboto Mono"/>
              </a:rPr>
              <a:t>For a read-intensive workload within an HA environment, Aurora is a perfect match. </a:t>
            </a:r>
            <a:endParaRPr sz="900">
              <a:solidFill>
                <a:srgbClr val="777777"/>
              </a:solidFill>
              <a:latin typeface="Roboto Mono"/>
              <a:ea typeface="Roboto Mono"/>
              <a:cs typeface="Roboto Mono"/>
              <a:sym typeface="Roboto Mono"/>
            </a:endParaRPr>
          </a:p>
          <a:p>
            <a:pPr indent="-102869" lvl="0" marL="182880" rtl="0" algn="l">
              <a:lnSpc>
                <a:spcPct val="100000"/>
              </a:lnSpc>
              <a:spcBef>
                <a:spcPts val="0"/>
              </a:spcBef>
              <a:spcAft>
                <a:spcPts val="0"/>
              </a:spcAft>
              <a:buClr>
                <a:srgbClr val="777777"/>
              </a:buClr>
              <a:buSzPts val="900"/>
              <a:buFont typeface="Roboto Mono"/>
              <a:buChar char="●"/>
            </a:pPr>
            <a:r>
              <a:rPr lang="en" sz="900">
                <a:solidFill>
                  <a:srgbClr val="777777"/>
                </a:solidFill>
                <a:latin typeface="Roboto Mono"/>
                <a:ea typeface="Roboto Mono"/>
                <a:cs typeface="Roboto Mono"/>
                <a:sym typeface="Roboto Mono"/>
              </a:rPr>
              <a:t>To use MySQL plugins you should use RDS MySQL</a:t>
            </a:r>
            <a:endParaRPr sz="900">
              <a:solidFill>
                <a:srgbClr val="777777"/>
              </a:solidFill>
              <a:latin typeface="Roboto Mono"/>
              <a:ea typeface="Roboto Mono"/>
              <a:cs typeface="Roboto Mono"/>
              <a:sym typeface="Roboto Mono"/>
            </a:endParaRPr>
          </a:p>
          <a:p>
            <a:pPr indent="-102869" lvl="0" marL="182880" rtl="0" algn="l">
              <a:lnSpc>
                <a:spcPct val="100000"/>
              </a:lnSpc>
              <a:spcBef>
                <a:spcPts val="0"/>
              </a:spcBef>
              <a:spcAft>
                <a:spcPts val="0"/>
              </a:spcAft>
              <a:buClr>
                <a:srgbClr val="777777"/>
              </a:buClr>
              <a:buSzPts val="900"/>
              <a:buFont typeface="Roboto Mono"/>
              <a:buChar char="●"/>
            </a:pPr>
            <a:r>
              <a:rPr lang="en" sz="900">
                <a:solidFill>
                  <a:srgbClr val="777777"/>
                </a:solidFill>
                <a:latin typeface="Roboto Mono"/>
                <a:ea typeface="Roboto Mono"/>
                <a:cs typeface="Roboto Mono"/>
                <a:sym typeface="Roboto Mono"/>
              </a:rPr>
              <a:t>Aurora only supports InnoDB. If you need other engines i.e. MyISAM, RDS MySQL is the only option</a:t>
            </a:r>
            <a:endParaRPr sz="900">
              <a:solidFill>
                <a:srgbClr val="777777"/>
              </a:solidFill>
              <a:latin typeface="Roboto Mono"/>
              <a:ea typeface="Roboto Mono"/>
              <a:cs typeface="Roboto Mono"/>
              <a:sym typeface="Roboto Mono"/>
            </a:endParaRPr>
          </a:p>
          <a:p>
            <a:pPr indent="-102869" lvl="0" marL="182880" rtl="0" algn="l">
              <a:lnSpc>
                <a:spcPct val="100000"/>
              </a:lnSpc>
              <a:spcBef>
                <a:spcPts val="0"/>
              </a:spcBef>
              <a:spcAft>
                <a:spcPts val="0"/>
              </a:spcAft>
              <a:buClr>
                <a:srgbClr val="777777"/>
              </a:buClr>
              <a:buSzPts val="900"/>
              <a:buFont typeface="Roboto Mono"/>
              <a:buChar char="●"/>
            </a:pPr>
            <a:r>
              <a:rPr lang="en" sz="900">
                <a:solidFill>
                  <a:srgbClr val="777777"/>
                </a:solidFill>
                <a:latin typeface="Roboto Mono"/>
                <a:ea typeface="Roboto Mono"/>
                <a:cs typeface="Roboto Mono"/>
                <a:sym typeface="Roboto Mono"/>
              </a:rPr>
              <a:t>With RDS MySQL you can use specific MySQL releases</a:t>
            </a:r>
            <a:endParaRPr sz="900">
              <a:solidFill>
                <a:srgbClr val="777777"/>
              </a:solidFill>
              <a:latin typeface="Roboto Mono"/>
              <a:ea typeface="Roboto Mono"/>
              <a:cs typeface="Roboto Mono"/>
              <a:sym typeface="Roboto Mono"/>
            </a:endParaRPr>
          </a:p>
          <a:p>
            <a:pPr indent="-102869" lvl="0" marL="182880" rtl="0" algn="l">
              <a:lnSpc>
                <a:spcPct val="100000"/>
              </a:lnSpc>
              <a:spcBef>
                <a:spcPts val="0"/>
              </a:spcBef>
              <a:spcAft>
                <a:spcPts val="0"/>
              </a:spcAft>
              <a:buClr>
                <a:srgbClr val="777777"/>
              </a:buClr>
              <a:buSzPts val="900"/>
              <a:buFont typeface="Roboto Mono"/>
              <a:buChar char="●"/>
            </a:pPr>
            <a:r>
              <a:rPr lang="en" sz="900">
                <a:solidFill>
                  <a:srgbClr val="777777"/>
                </a:solidFill>
                <a:latin typeface="Roboto Mono"/>
                <a:ea typeface="Roboto Mono"/>
                <a:cs typeface="Roboto Mono"/>
                <a:sym typeface="Roboto Mono"/>
              </a:rPr>
              <a:t>AUR has more efficient thread pooling that allows using 5000 concurrent connections, no need of using connection pooling</a:t>
            </a:r>
            <a:endParaRPr sz="900">
              <a:solidFill>
                <a:srgbClr val="777777"/>
              </a:solidFill>
              <a:latin typeface="Roboto Mono"/>
              <a:ea typeface="Roboto Mono"/>
              <a:cs typeface="Roboto Mono"/>
              <a:sym typeface="Roboto Mono"/>
            </a:endParaRPr>
          </a:p>
          <a:p>
            <a:pPr indent="-102869" lvl="0" marL="182880" rtl="0" algn="l">
              <a:lnSpc>
                <a:spcPct val="100000"/>
              </a:lnSpc>
              <a:spcBef>
                <a:spcPts val="0"/>
              </a:spcBef>
              <a:spcAft>
                <a:spcPts val="0"/>
              </a:spcAft>
              <a:buClr>
                <a:srgbClr val="777777"/>
              </a:buClr>
              <a:buSzPts val="900"/>
              <a:buFont typeface="Roboto Mono"/>
              <a:buChar char="●"/>
            </a:pPr>
            <a:r>
              <a:rPr lang="en" sz="900">
                <a:solidFill>
                  <a:srgbClr val="777777"/>
                </a:solidFill>
                <a:latin typeface="Roboto Mono"/>
                <a:ea typeface="Roboto Mono"/>
                <a:cs typeface="Roboto Mono"/>
                <a:sym typeface="Roboto Mono"/>
              </a:rPr>
              <a:t>AUR supports Online &amp; transactional DDL which has much better performance</a:t>
            </a:r>
            <a:endParaRPr sz="900">
              <a:solidFill>
                <a:srgbClr val="777777"/>
              </a:solidFill>
              <a:latin typeface="Roboto Mono"/>
              <a:ea typeface="Roboto Mono"/>
              <a:cs typeface="Roboto Mono"/>
              <a:sym typeface="Roboto Mono"/>
            </a:endParaRPr>
          </a:p>
          <a:p>
            <a:pPr indent="-102869" lvl="0" marL="182880" rtl="0" algn="l">
              <a:lnSpc>
                <a:spcPct val="100000"/>
              </a:lnSpc>
              <a:spcBef>
                <a:spcPts val="0"/>
              </a:spcBef>
              <a:spcAft>
                <a:spcPts val="0"/>
              </a:spcAft>
              <a:buClr>
                <a:srgbClr val="777777"/>
              </a:buClr>
              <a:buSzPts val="900"/>
              <a:buFont typeface="Roboto Mono"/>
              <a:buChar char="●"/>
            </a:pPr>
            <a:r>
              <a:rPr lang="en" sz="900">
                <a:solidFill>
                  <a:srgbClr val="777777"/>
                </a:solidFill>
                <a:latin typeface="Roboto Mono"/>
                <a:ea typeface="Roboto Mono"/>
                <a:cs typeface="Roboto Mono"/>
                <a:sym typeface="Roboto Mono"/>
              </a:rPr>
              <a:t>AUR has better query cache which used to stall MYSQL</a:t>
            </a:r>
            <a:endParaRPr sz="900">
              <a:solidFill>
                <a:srgbClr val="777777"/>
              </a:solidFill>
              <a:latin typeface="Roboto Mono"/>
              <a:ea typeface="Roboto Mono"/>
              <a:cs typeface="Roboto Mono"/>
              <a:sym typeface="Roboto Mono"/>
            </a:endParaRPr>
          </a:p>
        </p:txBody>
      </p:sp>
      <p:sp>
        <p:nvSpPr>
          <p:cNvPr id="135" name="Google Shape;135;p22"/>
          <p:cNvSpPr txBox="1"/>
          <p:nvPr/>
        </p:nvSpPr>
        <p:spPr>
          <a:xfrm>
            <a:off x="4572000" y="717700"/>
            <a:ext cx="4437900" cy="17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FFFF00"/>
                </a:solidFill>
                <a:highlight>
                  <a:srgbClr val="6FA8DC"/>
                </a:highlight>
                <a:latin typeface="Roboto Mono"/>
                <a:ea typeface="Roboto Mono"/>
                <a:cs typeface="Roboto Mono"/>
                <a:sym typeface="Roboto Mono"/>
              </a:rPr>
              <a:t>Replication: </a:t>
            </a:r>
            <a:endParaRPr sz="1050">
              <a:solidFill>
                <a:srgbClr val="FFFF00"/>
              </a:solidFill>
              <a:highlight>
                <a:srgbClr val="6FA8DC"/>
              </a:highlight>
              <a:latin typeface="Roboto Mono"/>
              <a:ea typeface="Roboto Mono"/>
              <a:cs typeface="Roboto Mono"/>
              <a:sym typeface="Roboto Mono"/>
            </a:endParaRPr>
          </a:p>
          <a:p>
            <a:pPr indent="0" lvl="0" marL="0" rtl="0" algn="l">
              <a:spcBef>
                <a:spcPts val="0"/>
              </a:spcBef>
              <a:spcAft>
                <a:spcPts val="0"/>
              </a:spcAft>
              <a:buNone/>
            </a:pPr>
            <a:r>
              <a:rPr lang="en" sz="1050">
                <a:solidFill>
                  <a:schemeClr val="dk1"/>
                </a:solidFill>
                <a:highlight>
                  <a:srgbClr val="FFFFFF"/>
                </a:highlight>
                <a:latin typeface="Roboto Mono"/>
                <a:ea typeface="Roboto Mono"/>
                <a:cs typeface="Roboto Mono"/>
                <a:sym typeface="Roboto Mono"/>
              </a:rPr>
              <a:t>With Aurora, you can provision up to </a:t>
            </a:r>
            <a:r>
              <a:rPr lang="en" sz="1050">
                <a:solidFill>
                  <a:srgbClr val="CC0000"/>
                </a:solidFill>
                <a:highlight>
                  <a:srgbClr val="FFFFFF"/>
                </a:highlight>
                <a:latin typeface="Roboto Mono"/>
                <a:ea typeface="Roboto Mono"/>
                <a:cs typeface="Roboto Mono"/>
                <a:sym typeface="Roboto Mono"/>
              </a:rPr>
              <a:t>fifteen</a:t>
            </a:r>
            <a:r>
              <a:rPr lang="en" sz="1050">
                <a:solidFill>
                  <a:schemeClr val="dk1"/>
                </a:solidFill>
                <a:highlight>
                  <a:srgbClr val="FFFFFF"/>
                </a:highlight>
                <a:latin typeface="Roboto Mono"/>
                <a:ea typeface="Roboto Mono"/>
                <a:cs typeface="Roboto Mono"/>
                <a:sym typeface="Roboto Mono"/>
              </a:rPr>
              <a:t> replicas compared to just </a:t>
            </a:r>
            <a:r>
              <a:rPr lang="en" sz="1050">
                <a:solidFill>
                  <a:srgbClr val="CC0000"/>
                </a:solidFill>
                <a:highlight>
                  <a:srgbClr val="FFFFFF"/>
                </a:highlight>
                <a:latin typeface="Roboto Mono"/>
                <a:ea typeface="Roboto Mono"/>
                <a:cs typeface="Roboto Mono"/>
                <a:sym typeface="Roboto Mono"/>
              </a:rPr>
              <a:t>five </a:t>
            </a:r>
            <a:r>
              <a:rPr lang="en" sz="1050">
                <a:solidFill>
                  <a:schemeClr val="dk1"/>
                </a:solidFill>
                <a:highlight>
                  <a:srgbClr val="FFFFFF"/>
                </a:highlight>
                <a:latin typeface="Roboto Mono"/>
                <a:ea typeface="Roboto Mono"/>
                <a:cs typeface="Roboto Mono"/>
                <a:sym typeface="Roboto Mono"/>
              </a:rPr>
              <a:t>in RDS MySQL. All Aurora replicas share the same underlying volume with the primary instance and this means that replication can be performed in milliseconds as updates made by the primary instance are instantly available to all Aurora replicas. </a:t>
            </a:r>
            <a:endParaRPr sz="1050">
              <a:solidFill>
                <a:schemeClr val="dk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sz="1050">
              <a:solidFill>
                <a:schemeClr val="dk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050">
                <a:solidFill>
                  <a:srgbClr val="FFFF00"/>
                </a:solidFill>
                <a:highlight>
                  <a:srgbClr val="6FA8DC"/>
                </a:highlight>
                <a:latin typeface="Roboto Mono"/>
                <a:ea typeface="Roboto Mono"/>
                <a:cs typeface="Roboto Mono"/>
                <a:sym typeface="Roboto Mono"/>
              </a:rPr>
              <a:t>HA:</a:t>
            </a:r>
            <a:endParaRPr sz="1050">
              <a:solidFill>
                <a:schemeClr val="dk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050">
                <a:solidFill>
                  <a:schemeClr val="dk1"/>
                </a:solidFill>
                <a:highlight>
                  <a:srgbClr val="FFFFFF"/>
                </a:highlight>
                <a:latin typeface="Roboto Mono"/>
                <a:ea typeface="Roboto Mono"/>
                <a:cs typeface="Roboto Mono"/>
                <a:sym typeface="Roboto Mono"/>
              </a:rPr>
              <a:t>Adding a reader automatically makes Aurora multi-AZ</a:t>
            </a:r>
            <a:endParaRPr sz="1050">
              <a:solidFill>
                <a:schemeClr val="dk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050">
                <a:solidFill>
                  <a:schemeClr val="dk1"/>
                </a:solidFill>
                <a:highlight>
                  <a:srgbClr val="FFFFFF"/>
                </a:highlight>
                <a:latin typeface="Roboto Mono"/>
                <a:ea typeface="Roboto Mono"/>
                <a:cs typeface="Roboto Mono"/>
                <a:sym typeface="Roboto Mono"/>
              </a:rPr>
              <a:t>Failover is automatic with no data loss on Amazon Aurora whereas the replicas failover priority can be set. </a:t>
            </a:r>
            <a:r>
              <a:rPr i="1" lang="en" sz="800">
                <a:solidFill>
                  <a:schemeClr val="dk1"/>
                </a:solidFill>
                <a:highlight>
                  <a:srgbClr val="FFFFFF"/>
                </a:highlight>
                <a:latin typeface="Roboto Mono"/>
                <a:ea typeface="Roboto Mono"/>
                <a:cs typeface="Roboto Mono"/>
                <a:sym typeface="Roboto Mono"/>
              </a:rPr>
              <a:t>RDS failover within region (Multi-AZ) is also automatic.</a:t>
            </a:r>
            <a:endParaRPr i="1" sz="800">
              <a:solidFill>
                <a:schemeClr val="dk1"/>
              </a:solidFill>
              <a:latin typeface="Roboto Mono"/>
              <a:ea typeface="Roboto Mono"/>
              <a:cs typeface="Roboto Mono"/>
              <a:sym typeface="Roboto Mono"/>
            </a:endParaRPr>
          </a:p>
        </p:txBody>
      </p:sp>
      <p:sp>
        <p:nvSpPr>
          <p:cNvPr id="136" name="Google Shape;136;p22"/>
          <p:cNvSpPr txBox="1"/>
          <p:nvPr/>
        </p:nvSpPr>
        <p:spPr>
          <a:xfrm>
            <a:off x="4072475" y="3433075"/>
            <a:ext cx="4529700" cy="4740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a:solidFill>
                  <a:srgbClr val="76A5AF"/>
                </a:solidFill>
                <a:latin typeface="Proxima Nova"/>
                <a:ea typeface="Proxima Nova"/>
                <a:cs typeface="Proxima Nova"/>
                <a:sym typeface="Proxima Nova"/>
              </a:rPr>
              <a:t>No need of Capacity planning for Aurora as storage increases automatically from 10G to 64TB</a:t>
            </a:r>
            <a:endParaRPr>
              <a:solidFill>
                <a:srgbClr val="76A5AF"/>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6B8AF"/>
        </a:solidFill>
      </p:bgPr>
    </p:bg>
    <p:spTree>
      <p:nvGrpSpPr>
        <p:cNvPr id="140" name="Shape 140"/>
        <p:cNvGrpSpPr/>
        <p:nvPr/>
      </p:nvGrpSpPr>
      <p:grpSpPr>
        <a:xfrm>
          <a:off x="0" y="0"/>
          <a:ext cx="0" cy="0"/>
          <a:chOff x="0" y="0"/>
          <a:chExt cx="0" cy="0"/>
        </a:xfrm>
      </p:grpSpPr>
      <p:sp>
        <p:nvSpPr>
          <p:cNvPr id="141" name="Google Shape;141;p23"/>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A86E8"/>
                </a:solidFill>
              </a:rPr>
              <a:t>DynamoDB</a:t>
            </a:r>
            <a:endParaRPr>
              <a:solidFill>
                <a:srgbClr val="4A86E8"/>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4"/>
          <p:cNvSpPr txBox="1"/>
          <p:nvPr>
            <p:ph idx="4294967295" type="title"/>
          </p:nvPr>
        </p:nvSpPr>
        <p:spPr>
          <a:xfrm>
            <a:off x="311700" y="250800"/>
            <a:ext cx="7367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DynamoDB</a:t>
            </a:r>
            <a:endParaRPr sz="1800"/>
          </a:p>
        </p:txBody>
      </p:sp>
      <p:sp>
        <p:nvSpPr>
          <p:cNvPr id="147" name="Google Shape;147;p24"/>
          <p:cNvSpPr txBox="1"/>
          <p:nvPr/>
        </p:nvSpPr>
        <p:spPr>
          <a:xfrm>
            <a:off x="311700" y="762000"/>
            <a:ext cx="8635800" cy="43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rgbClr val="444444"/>
                </a:solidFill>
                <a:highlight>
                  <a:srgbClr val="FFFFFF"/>
                </a:highlight>
                <a:latin typeface="Roboto Mono"/>
                <a:ea typeface="Roboto Mono"/>
                <a:cs typeface="Roboto Mono"/>
                <a:sym typeface="Roboto Mono"/>
              </a:rPr>
              <a:t>Table</a:t>
            </a:r>
            <a:r>
              <a:rPr lang="en" sz="800">
                <a:solidFill>
                  <a:srgbClr val="444444"/>
                </a:solidFill>
                <a:highlight>
                  <a:srgbClr val="FFFFFF"/>
                </a:highlight>
                <a:latin typeface="Roboto Mono"/>
                <a:ea typeface="Roboto Mono"/>
                <a:cs typeface="Roboto Mono"/>
                <a:sym typeface="Roboto Mono"/>
              </a:rPr>
              <a:t> -&gt; I</a:t>
            </a:r>
            <a:r>
              <a:rPr i="1" lang="en" sz="800">
                <a:solidFill>
                  <a:srgbClr val="444444"/>
                </a:solidFill>
                <a:highlight>
                  <a:srgbClr val="FFFFFF"/>
                </a:highlight>
                <a:latin typeface="Roboto Mono"/>
                <a:ea typeface="Roboto Mono"/>
                <a:cs typeface="Roboto Mono"/>
                <a:sym typeface="Roboto Mono"/>
              </a:rPr>
              <a:t>tems (aka rows) -&gt; Attributes (aka columns)</a:t>
            </a:r>
            <a:r>
              <a:rPr lang="en" sz="800">
                <a:solidFill>
                  <a:srgbClr val="444444"/>
                </a:solidFill>
                <a:highlight>
                  <a:srgbClr val="FFFFFF"/>
                </a:highlight>
                <a:latin typeface="Roboto Mono"/>
                <a:ea typeface="Roboto Mono"/>
                <a:cs typeface="Roboto Mono"/>
                <a:sym typeface="Roboto Mono"/>
              </a:rPr>
              <a:t>. DynamoDB uses </a:t>
            </a:r>
            <a:r>
              <a:rPr b="1" i="1" lang="en" sz="800">
                <a:solidFill>
                  <a:srgbClr val="444444"/>
                </a:solidFill>
                <a:highlight>
                  <a:srgbClr val="FFFFFF"/>
                </a:highlight>
                <a:latin typeface="Roboto Mono"/>
                <a:ea typeface="Roboto Mono"/>
                <a:cs typeface="Roboto Mono"/>
                <a:sym typeface="Roboto Mono"/>
              </a:rPr>
              <a:t>primary keys to uniquely identify each item</a:t>
            </a:r>
            <a:r>
              <a:rPr lang="en" sz="800">
                <a:solidFill>
                  <a:srgbClr val="444444"/>
                </a:solidFill>
                <a:highlight>
                  <a:srgbClr val="FFFFFF"/>
                </a:highlight>
                <a:latin typeface="Roboto Mono"/>
                <a:ea typeface="Roboto Mono"/>
                <a:cs typeface="Roboto Mono"/>
                <a:sym typeface="Roboto Mono"/>
              </a:rPr>
              <a:t> in a table and </a:t>
            </a:r>
            <a:r>
              <a:rPr b="1" i="1" lang="en" sz="800">
                <a:solidFill>
                  <a:srgbClr val="444444"/>
                </a:solidFill>
                <a:highlight>
                  <a:srgbClr val="FFFFFF"/>
                </a:highlight>
                <a:latin typeface="Roboto Mono"/>
                <a:ea typeface="Roboto Mono"/>
                <a:cs typeface="Roboto Mono"/>
                <a:sym typeface="Roboto Mono"/>
              </a:rPr>
              <a:t>secondary indexes to provide more querying flexibility</a:t>
            </a:r>
            <a:r>
              <a:rPr lang="en" sz="800">
                <a:solidFill>
                  <a:srgbClr val="444444"/>
                </a:solidFill>
                <a:highlight>
                  <a:srgbClr val="FFFFFF"/>
                </a:highlight>
                <a:latin typeface="Roboto Mono"/>
                <a:ea typeface="Roboto Mono"/>
                <a:cs typeface="Roboto Mono"/>
                <a:sym typeface="Roboto Mono"/>
              </a:rPr>
              <a:t>. Items are schemaless except for the primary key</a:t>
            </a:r>
            <a:endParaRPr sz="800">
              <a:solidFill>
                <a:srgbClr val="444444"/>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sz="800">
              <a:solidFill>
                <a:srgbClr val="444444"/>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b="1" lang="en" sz="800">
                <a:solidFill>
                  <a:srgbClr val="376092"/>
                </a:solidFill>
                <a:latin typeface="Roboto Mono"/>
                <a:ea typeface="Roboto Mono"/>
                <a:cs typeface="Roboto Mono"/>
                <a:sym typeface="Roboto Mono"/>
              </a:rPr>
              <a:t>Primary Key</a:t>
            </a:r>
            <a:endParaRPr b="1" sz="800">
              <a:solidFill>
                <a:srgbClr val="376092"/>
              </a:solidFill>
              <a:latin typeface="Roboto Mono"/>
              <a:ea typeface="Roboto Mono"/>
              <a:cs typeface="Roboto Mono"/>
              <a:sym typeface="Roboto Mono"/>
            </a:endParaRPr>
          </a:p>
          <a:p>
            <a:pPr indent="-279400" lvl="0" marL="457200" rtl="0" algn="l">
              <a:spcBef>
                <a:spcPts val="0"/>
              </a:spcBef>
              <a:spcAft>
                <a:spcPts val="0"/>
              </a:spcAft>
              <a:buClr>
                <a:srgbClr val="376092"/>
              </a:buClr>
              <a:buSzPts val="800"/>
              <a:buFont typeface="Roboto Mono"/>
              <a:buAutoNum type="arabicPeriod"/>
            </a:pPr>
            <a:r>
              <a:rPr lang="en" sz="800">
                <a:solidFill>
                  <a:srgbClr val="376092"/>
                </a:solidFill>
                <a:latin typeface="Roboto Mono"/>
                <a:ea typeface="Roboto Mono"/>
                <a:cs typeface="Roboto Mono"/>
                <a:sym typeface="Roboto Mono"/>
              </a:rPr>
              <a:t>Simple primary key (partition key) - unique identifier</a:t>
            </a:r>
            <a:endParaRPr sz="800">
              <a:solidFill>
                <a:srgbClr val="376092"/>
              </a:solidFill>
              <a:latin typeface="Roboto Mono"/>
              <a:ea typeface="Roboto Mono"/>
              <a:cs typeface="Roboto Mono"/>
              <a:sym typeface="Roboto Mono"/>
            </a:endParaRPr>
          </a:p>
          <a:p>
            <a:pPr indent="-279400" lvl="0" marL="457200" rtl="0" algn="l">
              <a:spcBef>
                <a:spcPts val="0"/>
              </a:spcBef>
              <a:spcAft>
                <a:spcPts val="0"/>
              </a:spcAft>
              <a:buClr>
                <a:srgbClr val="376092"/>
              </a:buClr>
              <a:buSzPts val="800"/>
              <a:buFont typeface="Roboto Mono"/>
              <a:buAutoNum type="arabicPeriod"/>
            </a:pPr>
            <a:r>
              <a:rPr b="1" i="1" lang="en" sz="800">
                <a:solidFill>
                  <a:srgbClr val="FF0000"/>
                </a:solidFill>
                <a:latin typeface="Roboto Mono"/>
                <a:ea typeface="Roboto Mono"/>
                <a:cs typeface="Roboto Mono"/>
                <a:sym typeface="Roboto Mono"/>
              </a:rPr>
              <a:t>Composite primary key </a:t>
            </a:r>
            <a:r>
              <a:rPr lang="en" sz="800">
                <a:solidFill>
                  <a:srgbClr val="376092"/>
                </a:solidFill>
                <a:latin typeface="Roboto Mono"/>
                <a:ea typeface="Roboto Mono"/>
                <a:cs typeface="Roboto Mono"/>
                <a:sym typeface="Roboto Mono"/>
              </a:rPr>
              <a:t>(partition &amp; sort key) - partition key + an attribute to be stored in sorted order</a:t>
            </a:r>
            <a:endParaRPr sz="800">
              <a:solidFill>
                <a:srgbClr val="376092"/>
              </a:solidFill>
              <a:latin typeface="Roboto Mono"/>
              <a:ea typeface="Roboto Mono"/>
              <a:cs typeface="Roboto Mono"/>
              <a:sym typeface="Roboto Mono"/>
            </a:endParaRPr>
          </a:p>
          <a:p>
            <a:pPr indent="0" lvl="0" marL="457200" rtl="0" algn="l">
              <a:spcBef>
                <a:spcPts val="0"/>
              </a:spcBef>
              <a:spcAft>
                <a:spcPts val="0"/>
              </a:spcAft>
              <a:buNone/>
            </a:pPr>
            <a:r>
              <a:t/>
            </a:r>
            <a:endParaRPr sz="800">
              <a:solidFill>
                <a:srgbClr val="376092"/>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376092"/>
                </a:solidFill>
                <a:latin typeface="Roboto Mono"/>
                <a:ea typeface="Roboto Mono"/>
                <a:cs typeface="Roboto Mono"/>
                <a:sym typeface="Roboto Mono"/>
              </a:rPr>
              <a:t>Secondary Indexes also has a partition &amp; sort key. </a:t>
            </a:r>
            <a:r>
              <a:rPr lang="en" sz="800">
                <a:solidFill>
                  <a:srgbClr val="376092"/>
                </a:solidFill>
                <a:latin typeface="Roboto Mono"/>
                <a:ea typeface="Roboto Mono"/>
                <a:cs typeface="Roboto Mono"/>
                <a:sym typeface="Roboto Mono"/>
              </a:rPr>
              <a:t>lets you query the data in the table using an alternate key, in addition to queries against the primary key. Has 2 types - </a:t>
            </a:r>
            <a:endParaRPr sz="800">
              <a:solidFill>
                <a:srgbClr val="376092"/>
              </a:solidFill>
              <a:latin typeface="Roboto Mono"/>
              <a:ea typeface="Roboto Mono"/>
              <a:cs typeface="Roboto Mono"/>
              <a:sym typeface="Roboto Mono"/>
            </a:endParaRPr>
          </a:p>
          <a:p>
            <a:pPr indent="-279400" lvl="0" marL="457200" rtl="0" algn="l">
              <a:spcBef>
                <a:spcPts val="0"/>
              </a:spcBef>
              <a:spcAft>
                <a:spcPts val="0"/>
              </a:spcAft>
              <a:buClr>
                <a:srgbClr val="376092"/>
              </a:buClr>
              <a:buSzPts val="800"/>
              <a:buFont typeface="Roboto Mono"/>
              <a:buAutoNum type="arabicPeriod"/>
            </a:pPr>
            <a:r>
              <a:rPr b="1" i="1" lang="en" sz="800">
                <a:solidFill>
                  <a:srgbClr val="FF0000"/>
                </a:solidFill>
                <a:latin typeface="Roboto Mono"/>
                <a:ea typeface="Roboto Mono"/>
                <a:cs typeface="Roboto Mono"/>
                <a:sym typeface="Roboto Mono"/>
              </a:rPr>
              <a:t>Local secondary index</a:t>
            </a:r>
            <a:r>
              <a:rPr lang="en" sz="800">
                <a:solidFill>
                  <a:srgbClr val="376092"/>
                </a:solidFill>
                <a:latin typeface="Roboto Mono"/>
                <a:ea typeface="Roboto Mono"/>
                <a:cs typeface="Roboto Mono"/>
                <a:sym typeface="Roboto Mono"/>
              </a:rPr>
              <a:t> - </a:t>
            </a:r>
            <a:r>
              <a:rPr lang="en" sz="800">
                <a:solidFill>
                  <a:srgbClr val="FF00FF"/>
                </a:solidFill>
                <a:latin typeface="Roboto Mono"/>
                <a:ea typeface="Roboto Mono"/>
                <a:cs typeface="Roboto Mono"/>
                <a:sym typeface="Roboto Mono"/>
              </a:rPr>
              <a:t>partition key MUST BE SAME as the partition key specified for the table, sort key can be any attribute </a:t>
            </a:r>
            <a:endParaRPr sz="800">
              <a:solidFill>
                <a:srgbClr val="FF00FF"/>
              </a:solidFill>
              <a:latin typeface="Roboto Mono"/>
              <a:ea typeface="Roboto Mono"/>
              <a:cs typeface="Roboto Mono"/>
              <a:sym typeface="Roboto Mono"/>
            </a:endParaRPr>
          </a:p>
          <a:p>
            <a:pPr indent="-279400" lvl="0" marL="457200" rtl="0" algn="l">
              <a:spcBef>
                <a:spcPts val="0"/>
              </a:spcBef>
              <a:spcAft>
                <a:spcPts val="0"/>
              </a:spcAft>
              <a:buClr>
                <a:srgbClr val="376092"/>
              </a:buClr>
              <a:buSzPts val="800"/>
              <a:buFont typeface="Roboto Mono"/>
              <a:buAutoNum type="arabicPeriod"/>
            </a:pPr>
            <a:r>
              <a:rPr lang="en" sz="800">
                <a:solidFill>
                  <a:schemeClr val="dk1"/>
                </a:solidFill>
                <a:latin typeface="Roboto Mono"/>
                <a:ea typeface="Roboto Mono"/>
                <a:cs typeface="Roboto Mono"/>
                <a:sym typeface="Roboto Mono"/>
              </a:rPr>
              <a:t>Global secondary index </a:t>
            </a:r>
            <a:r>
              <a:rPr lang="en" sz="800">
                <a:solidFill>
                  <a:srgbClr val="376092"/>
                </a:solidFill>
                <a:latin typeface="Roboto Mono"/>
                <a:ea typeface="Roboto Mono"/>
                <a:cs typeface="Roboto Mono"/>
                <a:sym typeface="Roboto Mono"/>
              </a:rPr>
              <a:t>- </a:t>
            </a:r>
            <a:r>
              <a:rPr lang="en" sz="800">
                <a:solidFill>
                  <a:srgbClr val="FF00FF"/>
                </a:solidFill>
                <a:latin typeface="Roboto Mono"/>
                <a:ea typeface="Roboto Mono"/>
                <a:cs typeface="Roboto Mono"/>
                <a:sym typeface="Roboto Mono"/>
              </a:rPr>
              <a:t>partition key &amp; sort key CAN BE ANY 2 ATTRIBUTES</a:t>
            </a:r>
            <a:endParaRPr i="1" sz="800">
              <a:solidFill>
                <a:srgbClr val="FF00FF"/>
              </a:solidFill>
              <a:latin typeface="Roboto Mono"/>
              <a:ea typeface="Roboto Mono"/>
              <a:cs typeface="Roboto Mono"/>
              <a:sym typeface="Roboto Mono"/>
            </a:endParaRPr>
          </a:p>
          <a:p>
            <a:pPr indent="-279400" lvl="1" marL="914400" rtl="0" algn="l">
              <a:spcBef>
                <a:spcPts val="0"/>
              </a:spcBef>
              <a:spcAft>
                <a:spcPts val="0"/>
              </a:spcAft>
              <a:buClr>
                <a:srgbClr val="376092"/>
              </a:buClr>
              <a:buSzPts val="800"/>
              <a:buFont typeface="Roboto Mono"/>
              <a:buAutoNum type="alphaLcPeriod"/>
            </a:pPr>
            <a:r>
              <a:rPr lang="en" sz="800">
                <a:latin typeface="Roboto Mono"/>
                <a:ea typeface="Roboto Mono"/>
                <a:cs typeface="Roboto Mono"/>
                <a:sym typeface="Roboto Mono"/>
              </a:rPr>
              <a:t>They can be added on to existing tables (local indexes needs to be created at Create time only!)</a:t>
            </a:r>
            <a:endParaRPr sz="800">
              <a:latin typeface="Roboto Mono"/>
              <a:ea typeface="Roboto Mono"/>
              <a:cs typeface="Roboto Mono"/>
              <a:sym typeface="Roboto Mono"/>
            </a:endParaRPr>
          </a:p>
          <a:p>
            <a:pPr indent="-279400" lvl="1" marL="914400" rtl="0" algn="l">
              <a:lnSpc>
                <a:spcPct val="115000"/>
              </a:lnSpc>
              <a:spcBef>
                <a:spcPts val="0"/>
              </a:spcBef>
              <a:spcAft>
                <a:spcPts val="0"/>
              </a:spcAft>
              <a:buClr>
                <a:srgbClr val="376092"/>
              </a:buClr>
              <a:buSzPts val="800"/>
              <a:buFont typeface="Roboto Mono"/>
              <a:buAutoNum type="alphaLcPeriod"/>
            </a:pPr>
            <a:r>
              <a:rPr lang="en" sz="800">
                <a:latin typeface="Roboto Mono"/>
                <a:ea typeface="Roboto Mono"/>
                <a:cs typeface="Roboto Mono"/>
                <a:sym typeface="Roboto Mono"/>
              </a:rPr>
              <a:t>They have their own provisioned throughput</a:t>
            </a:r>
            <a:endParaRPr sz="800">
              <a:latin typeface="Roboto Mono"/>
              <a:ea typeface="Roboto Mono"/>
              <a:cs typeface="Roboto Mono"/>
              <a:sym typeface="Roboto Mono"/>
            </a:endParaRPr>
          </a:p>
          <a:p>
            <a:pPr indent="-279400" lvl="1" marL="914400" rtl="0" algn="l">
              <a:spcBef>
                <a:spcPts val="0"/>
              </a:spcBef>
              <a:spcAft>
                <a:spcPts val="0"/>
              </a:spcAft>
              <a:buClr>
                <a:srgbClr val="376092"/>
              </a:buClr>
              <a:buSzPts val="800"/>
              <a:buFont typeface="Roboto Mono"/>
              <a:buAutoNum type="alphaLcPeriod"/>
            </a:pPr>
            <a:r>
              <a:rPr lang="en" sz="800">
                <a:latin typeface="Roboto Mono"/>
                <a:ea typeface="Roboto Mono"/>
                <a:cs typeface="Roboto Mono"/>
                <a:sym typeface="Roboto Mono"/>
              </a:rPr>
              <a:t>ONLY Supports Eventual Read consistency</a:t>
            </a:r>
            <a:endParaRPr sz="800">
              <a:solidFill>
                <a:srgbClr val="376092"/>
              </a:solidFill>
              <a:latin typeface="Roboto Mono"/>
              <a:ea typeface="Roboto Mono"/>
              <a:cs typeface="Roboto Mono"/>
              <a:sym typeface="Roboto Mono"/>
            </a:endParaRPr>
          </a:p>
          <a:p>
            <a:pPr indent="0" lvl="0" marL="0" rtl="0" algn="l">
              <a:spcBef>
                <a:spcPts val="0"/>
              </a:spcBef>
              <a:spcAft>
                <a:spcPts val="0"/>
              </a:spcAft>
              <a:buNone/>
            </a:pPr>
            <a:r>
              <a:t/>
            </a:r>
            <a:endParaRPr sz="800">
              <a:latin typeface="Roboto Mono"/>
              <a:ea typeface="Roboto Mono"/>
              <a:cs typeface="Roboto Mono"/>
              <a:sym typeface="Roboto Mono"/>
            </a:endParaRPr>
          </a:p>
          <a:p>
            <a:pPr indent="0" lvl="0" marL="0" rtl="0" algn="l">
              <a:lnSpc>
                <a:spcPct val="150000"/>
              </a:lnSpc>
              <a:spcBef>
                <a:spcPts val="0"/>
              </a:spcBef>
              <a:spcAft>
                <a:spcPts val="0"/>
              </a:spcAft>
              <a:buNone/>
            </a:pPr>
            <a:r>
              <a:rPr b="1" i="1" lang="en" sz="800">
                <a:solidFill>
                  <a:srgbClr val="444444"/>
                </a:solidFill>
                <a:latin typeface="Roboto Mono"/>
                <a:ea typeface="Roboto Mono"/>
                <a:cs typeface="Roboto Mono"/>
                <a:sym typeface="Roboto Mono"/>
              </a:rPr>
              <a:t>DynamoDB Streams </a:t>
            </a:r>
            <a:r>
              <a:rPr lang="en" sz="800">
                <a:solidFill>
                  <a:srgbClr val="444444"/>
                </a:solidFill>
                <a:latin typeface="Roboto Mono"/>
                <a:ea typeface="Roboto Mono"/>
                <a:cs typeface="Roboto Mono"/>
                <a:sym typeface="Roboto Mono"/>
              </a:rPr>
              <a:t>is an optional feature that captures data modification events in DynamoDB tables. The data about these events appear in the stream in near real time, and in the order that the events occurred. Events - Item Added, Updated, Deleted</a:t>
            </a:r>
            <a:endParaRPr sz="800">
              <a:solidFill>
                <a:srgbClr val="444444"/>
              </a:solidFill>
              <a:latin typeface="Roboto Mono"/>
              <a:ea typeface="Roboto Mono"/>
              <a:cs typeface="Roboto Mono"/>
              <a:sym typeface="Roboto Mono"/>
            </a:endParaRPr>
          </a:p>
          <a:p>
            <a:pPr indent="0" lvl="0" marL="0" rtl="0" algn="l">
              <a:spcBef>
                <a:spcPts val="0"/>
              </a:spcBef>
              <a:spcAft>
                <a:spcPts val="0"/>
              </a:spcAft>
              <a:buNone/>
            </a:pPr>
            <a:r>
              <a:rPr b="1" lang="en" sz="800">
                <a:solidFill>
                  <a:schemeClr val="dk1"/>
                </a:solidFill>
                <a:latin typeface="Roboto Mono"/>
                <a:ea typeface="Roboto Mono"/>
                <a:cs typeface="Roboto Mono"/>
                <a:sym typeface="Roboto Mono"/>
              </a:rPr>
              <a:t>RCU and WRU calculation for Provisioned mode </a:t>
            </a:r>
            <a:r>
              <a:rPr b="1" i="1" lang="en" sz="800">
                <a:latin typeface="Roboto Mono"/>
                <a:ea typeface="Roboto Mono"/>
                <a:cs typeface="Roboto Mono"/>
                <a:sym typeface="Roboto Mono"/>
              </a:rPr>
              <a:t>-&gt; with </a:t>
            </a:r>
            <a:r>
              <a:rPr lang="en" sz="800">
                <a:solidFill>
                  <a:srgbClr val="444444"/>
                </a:solidFill>
                <a:latin typeface="Roboto Mono"/>
                <a:ea typeface="Roboto Mono"/>
                <a:cs typeface="Roboto Mono"/>
                <a:sym typeface="Roboto Mono"/>
              </a:rPr>
              <a:t>a provisioned table with 6 RCUs and 6 WRUs, your application could do the following:</a:t>
            </a:r>
            <a:endParaRPr sz="800">
              <a:solidFill>
                <a:srgbClr val="444444"/>
              </a:solidFill>
              <a:latin typeface="Roboto Mono"/>
              <a:ea typeface="Roboto Mono"/>
              <a:cs typeface="Roboto Mono"/>
              <a:sym typeface="Roboto Mono"/>
            </a:endParaRPr>
          </a:p>
          <a:p>
            <a:pPr indent="-279400" lvl="0" marL="457200" rtl="0" algn="l">
              <a:spcBef>
                <a:spcPts val="0"/>
              </a:spcBef>
              <a:spcAft>
                <a:spcPts val="0"/>
              </a:spcAft>
              <a:buSzPts val="800"/>
              <a:buFont typeface="Roboto Mono"/>
              <a:buChar char="★"/>
            </a:pPr>
            <a:r>
              <a:rPr lang="en" sz="800">
                <a:latin typeface="Roboto Mono"/>
                <a:ea typeface="Roboto Mono"/>
                <a:cs typeface="Roboto Mono"/>
                <a:sym typeface="Roboto Mono"/>
              </a:rPr>
              <a:t>Perform strongly consistent reads of up to 24 KB per second (4 KB × 6 read capacity units).</a:t>
            </a:r>
            <a:endParaRPr sz="800">
              <a:latin typeface="Roboto Mono"/>
              <a:ea typeface="Roboto Mono"/>
              <a:cs typeface="Roboto Mono"/>
              <a:sym typeface="Roboto Mono"/>
            </a:endParaRPr>
          </a:p>
          <a:p>
            <a:pPr indent="-279400" lvl="0" marL="457200" rtl="0" algn="l">
              <a:spcBef>
                <a:spcPts val="0"/>
              </a:spcBef>
              <a:spcAft>
                <a:spcPts val="0"/>
              </a:spcAft>
              <a:buSzPts val="800"/>
              <a:buFont typeface="Roboto Mono"/>
              <a:buChar char="★"/>
            </a:pPr>
            <a:r>
              <a:rPr lang="en" sz="800">
                <a:latin typeface="Roboto Mono"/>
                <a:ea typeface="Roboto Mono"/>
                <a:cs typeface="Roboto Mono"/>
                <a:sym typeface="Roboto Mono"/>
              </a:rPr>
              <a:t>Perform eventually consistent reads of up to 48 KB per second (twice as much read throughput).</a:t>
            </a:r>
            <a:endParaRPr sz="800">
              <a:latin typeface="Roboto Mono"/>
              <a:ea typeface="Roboto Mono"/>
              <a:cs typeface="Roboto Mono"/>
              <a:sym typeface="Roboto Mono"/>
            </a:endParaRPr>
          </a:p>
          <a:p>
            <a:pPr indent="-279400" lvl="0" marL="457200" rtl="0" algn="l">
              <a:spcBef>
                <a:spcPts val="0"/>
              </a:spcBef>
              <a:spcAft>
                <a:spcPts val="0"/>
              </a:spcAft>
              <a:buSzPts val="800"/>
              <a:buFont typeface="Roboto Mono"/>
              <a:buChar char="★"/>
            </a:pPr>
            <a:r>
              <a:rPr lang="en" sz="800">
                <a:latin typeface="Roboto Mono"/>
                <a:ea typeface="Roboto Mono"/>
                <a:cs typeface="Roboto Mono"/>
                <a:sym typeface="Roboto Mono"/>
              </a:rPr>
              <a:t>Perform transactional read requests of up to 3 KB per second.</a:t>
            </a:r>
            <a:endParaRPr sz="800">
              <a:latin typeface="Roboto Mono"/>
              <a:ea typeface="Roboto Mono"/>
              <a:cs typeface="Roboto Mono"/>
              <a:sym typeface="Roboto Mono"/>
            </a:endParaRPr>
          </a:p>
          <a:p>
            <a:pPr indent="-279400" lvl="0" marL="457200" rtl="0" algn="l">
              <a:spcBef>
                <a:spcPts val="0"/>
              </a:spcBef>
              <a:spcAft>
                <a:spcPts val="0"/>
              </a:spcAft>
              <a:buSzPts val="800"/>
              <a:buFont typeface="Roboto Mono"/>
              <a:buChar char="★"/>
            </a:pPr>
            <a:r>
              <a:rPr lang="en" sz="800">
                <a:latin typeface="Roboto Mono"/>
                <a:ea typeface="Roboto Mono"/>
                <a:cs typeface="Roboto Mono"/>
                <a:sym typeface="Roboto Mono"/>
              </a:rPr>
              <a:t>Write up to 6 KB per second (1 KB × 6 write capacity units).</a:t>
            </a:r>
            <a:endParaRPr sz="800">
              <a:latin typeface="Roboto Mono"/>
              <a:ea typeface="Roboto Mono"/>
              <a:cs typeface="Roboto Mono"/>
              <a:sym typeface="Roboto Mono"/>
            </a:endParaRPr>
          </a:p>
          <a:p>
            <a:pPr indent="-279400" lvl="0" marL="457200" rtl="0" algn="l">
              <a:spcBef>
                <a:spcPts val="0"/>
              </a:spcBef>
              <a:spcAft>
                <a:spcPts val="0"/>
              </a:spcAft>
              <a:buSzPts val="800"/>
              <a:buFont typeface="Roboto Mono"/>
              <a:buChar char="★"/>
            </a:pPr>
            <a:r>
              <a:rPr lang="en" sz="800">
                <a:latin typeface="Roboto Mono"/>
                <a:ea typeface="Roboto Mono"/>
                <a:cs typeface="Roboto Mono"/>
                <a:sym typeface="Roboto Mono"/>
              </a:rPr>
              <a:t>Perform transactional write requests of up to 3 KB per second.</a:t>
            </a:r>
            <a:endParaRPr sz="800">
              <a:solidFill>
                <a:srgbClr val="444444"/>
              </a:solidFill>
              <a:latin typeface="Roboto Mono"/>
              <a:ea typeface="Roboto Mono"/>
              <a:cs typeface="Roboto Mono"/>
              <a:sym typeface="Roboto Mono"/>
            </a:endParaRPr>
          </a:p>
          <a:p>
            <a:pPr indent="0" lvl="0" marL="0" rtl="0" algn="l">
              <a:spcBef>
                <a:spcPts val="0"/>
              </a:spcBef>
              <a:spcAft>
                <a:spcPts val="0"/>
              </a:spcAft>
              <a:buNone/>
            </a:pPr>
            <a:r>
              <a:t/>
            </a:r>
            <a:endParaRPr b="1" i="1" sz="800">
              <a:latin typeface="Roboto Mono"/>
              <a:ea typeface="Roboto Mono"/>
              <a:cs typeface="Roboto Mono"/>
              <a:sym typeface="Roboto Mono"/>
            </a:endParaRPr>
          </a:p>
          <a:p>
            <a:pPr indent="0" lvl="0" marL="0" rtl="0" algn="l">
              <a:spcBef>
                <a:spcPts val="0"/>
              </a:spcBef>
              <a:spcAft>
                <a:spcPts val="0"/>
              </a:spcAft>
              <a:buNone/>
            </a:pPr>
            <a:r>
              <a:t/>
            </a:r>
            <a:endParaRPr sz="800">
              <a:solidFill>
                <a:srgbClr val="376092"/>
              </a:solidFill>
              <a:latin typeface="Roboto Mono"/>
              <a:ea typeface="Roboto Mono"/>
              <a:cs typeface="Roboto Mono"/>
              <a:sym typeface="Roboto Mono"/>
            </a:endParaRPr>
          </a:p>
        </p:txBody>
      </p:sp>
      <p:sp>
        <p:nvSpPr>
          <p:cNvPr id="148" name="Google Shape;148;p24"/>
          <p:cNvSpPr txBox="1"/>
          <p:nvPr/>
        </p:nvSpPr>
        <p:spPr>
          <a:xfrm>
            <a:off x="311700" y="4085600"/>
            <a:ext cx="8791200" cy="819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Mono"/>
                <a:ea typeface="Roboto Mono"/>
                <a:cs typeface="Roboto Mono"/>
                <a:sym typeface="Roboto Mono"/>
              </a:rPr>
              <a:t>Best practices:</a:t>
            </a:r>
            <a:endParaRPr sz="1200">
              <a:latin typeface="Roboto Mono"/>
              <a:ea typeface="Roboto Mono"/>
              <a:cs typeface="Roboto Mono"/>
              <a:sym typeface="Roboto Mono"/>
            </a:endParaRPr>
          </a:p>
          <a:p>
            <a:pPr indent="0" lvl="0" marL="0" rtl="0" algn="l">
              <a:lnSpc>
                <a:spcPct val="115000"/>
              </a:lnSpc>
              <a:spcBef>
                <a:spcPts val="0"/>
              </a:spcBef>
              <a:spcAft>
                <a:spcPts val="0"/>
              </a:spcAft>
              <a:buNone/>
            </a:pPr>
            <a:r>
              <a:rPr lang="en" sz="1000">
                <a:latin typeface="Roboto Mono"/>
                <a:ea typeface="Roboto Mono"/>
                <a:cs typeface="Roboto Mono"/>
                <a:sym typeface="Roboto Mono"/>
              </a:rPr>
              <a:t>In RDBMS, NORMALIZATION is important, whereas in NoSQL, search and access patterns are most important. Use SORT order. Distribute queries. Use GSI. Use Global Tables for Cross-region data replication., Use partition key that can ensure large # of distinct values compared to # of rows </a:t>
            </a:r>
            <a:endParaRPr sz="10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700">
              <a:latin typeface="Roboto Mono"/>
              <a:ea typeface="Roboto Mono"/>
              <a:cs typeface="Roboto Mono"/>
              <a:sym typeface="Roboto Mono"/>
            </a:endParaRPr>
          </a:p>
        </p:txBody>
      </p:sp>
      <p:sp>
        <p:nvSpPr>
          <p:cNvPr id="149" name="Google Shape;149;p24"/>
          <p:cNvSpPr txBox="1"/>
          <p:nvPr/>
        </p:nvSpPr>
        <p:spPr>
          <a:xfrm>
            <a:off x="1864925" y="-2950"/>
            <a:ext cx="58734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Lato"/>
                <a:ea typeface="Lato"/>
                <a:cs typeface="Lato"/>
                <a:sym typeface="Lato"/>
              </a:rPr>
              <a:t>Fully managed, Unlike RDS, DynamoDB is not launched in your VPC</a:t>
            </a:r>
            <a:endParaRPr sz="900">
              <a:solidFill>
                <a:srgbClr val="FF0000"/>
              </a:solidFill>
              <a:latin typeface="Lato"/>
              <a:ea typeface="Lato"/>
              <a:cs typeface="Lato"/>
              <a:sym typeface="Lato"/>
            </a:endParaRPr>
          </a:p>
          <a:p>
            <a:pPr indent="0" lvl="0" marL="0" rtl="0" algn="l">
              <a:spcBef>
                <a:spcPts val="0"/>
              </a:spcBef>
              <a:spcAft>
                <a:spcPts val="0"/>
              </a:spcAft>
              <a:buNone/>
            </a:pPr>
            <a:r>
              <a:rPr lang="en" sz="900">
                <a:solidFill>
                  <a:srgbClr val="FF0000"/>
                </a:solidFill>
                <a:latin typeface="Lato"/>
                <a:ea typeface="Lato"/>
                <a:cs typeface="Lato"/>
                <a:sym typeface="Lato"/>
              </a:rPr>
              <a:t>Provides fully </a:t>
            </a:r>
            <a:r>
              <a:rPr lang="en" sz="900">
                <a:solidFill>
                  <a:srgbClr val="FF0000"/>
                </a:solidFill>
                <a:latin typeface="Lato"/>
                <a:ea typeface="Lato"/>
                <a:cs typeface="Lato"/>
                <a:sym typeface="Lato"/>
              </a:rPr>
              <a:t>managed </a:t>
            </a:r>
            <a:r>
              <a:rPr lang="en" sz="900">
                <a:solidFill>
                  <a:srgbClr val="FF0000"/>
                </a:solidFill>
                <a:latin typeface="Lato"/>
                <a:ea typeface="Lato"/>
                <a:cs typeface="Lato"/>
                <a:sym typeface="Lato"/>
              </a:rPr>
              <a:t>Auto scaling &amp; Auto healing </a:t>
            </a:r>
            <a:endParaRPr sz="900">
              <a:solidFill>
                <a:srgbClr val="FF0000"/>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900">
                <a:solidFill>
                  <a:srgbClr val="FF0000"/>
                </a:solidFill>
                <a:latin typeface="Lato"/>
                <a:ea typeface="Lato"/>
                <a:cs typeface="Lato"/>
                <a:sym typeface="Lato"/>
              </a:rPr>
              <a:t>Partition is selected by running a hash function on the specified partition key</a:t>
            </a:r>
            <a:endParaRPr sz="900">
              <a:solidFill>
                <a:srgbClr val="FF0000"/>
              </a:solidFill>
              <a:latin typeface="Lato"/>
              <a:ea typeface="Lato"/>
              <a:cs typeface="Lato"/>
              <a:sym typeface="Lato"/>
            </a:endParaRPr>
          </a:p>
          <a:p>
            <a:pPr indent="0" lvl="0" marL="0" rtl="0" algn="l">
              <a:spcBef>
                <a:spcPts val="0"/>
              </a:spcBef>
              <a:spcAft>
                <a:spcPts val="0"/>
              </a:spcAft>
              <a:buNone/>
            </a:pPr>
            <a:r>
              <a:rPr lang="en" sz="900">
                <a:solidFill>
                  <a:srgbClr val="FF0000"/>
                </a:solidFill>
                <a:latin typeface="Lato"/>
                <a:ea typeface="Lato"/>
                <a:cs typeface="Lato"/>
                <a:sym typeface="Lato"/>
              </a:rPr>
              <a:t>Supports Eventual (default) &amp; Strong </a:t>
            </a:r>
            <a:r>
              <a:rPr lang="en" sz="900">
                <a:solidFill>
                  <a:srgbClr val="FF0000"/>
                </a:solidFill>
                <a:latin typeface="Lato"/>
                <a:ea typeface="Lato"/>
                <a:cs typeface="Lato"/>
                <a:sym typeface="Lato"/>
              </a:rPr>
              <a:t>Read </a:t>
            </a:r>
            <a:r>
              <a:rPr lang="en" sz="900">
                <a:solidFill>
                  <a:srgbClr val="FF0000"/>
                </a:solidFill>
                <a:latin typeface="Lato"/>
                <a:ea typeface="Lato"/>
                <a:cs typeface="Lato"/>
                <a:sym typeface="Lato"/>
              </a:rPr>
              <a:t>consistency, Application can specify strong</a:t>
            </a:r>
            <a:endParaRPr sz="900">
              <a:solidFill>
                <a:srgbClr val="FF0000"/>
              </a:solidFill>
              <a:latin typeface="Lato"/>
              <a:ea typeface="Lato"/>
              <a:cs typeface="Lato"/>
              <a:sym typeface="Lato"/>
            </a:endParaRPr>
          </a:p>
          <a:p>
            <a:pPr indent="0" lvl="0" marL="0" rtl="0" algn="l">
              <a:spcBef>
                <a:spcPts val="0"/>
              </a:spcBef>
              <a:spcAft>
                <a:spcPts val="0"/>
              </a:spcAft>
              <a:buNone/>
            </a:pPr>
            <a:r>
              <a:rPr lang="en" sz="900">
                <a:solidFill>
                  <a:srgbClr val="FF0000"/>
                </a:solidFill>
                <a:latin typeface="Lato"/>
                <a:ea typeface="Lato"/>
                <a:cs typeface="Lato"/>
                <a:sym typeface="Lato"/>
              </a:rPr>
              <a:t>Indexes ALSO has a partition and sort key. Always prefer GSI against LCI unless u need strong consistency</a:t>
            </a:r>
            <a:endParaRPr sz="900">
              <a:solidFill>
                <a:srgbClr val="FF0000"/>
              </a:solidFill>
              <a:latin typeface="Lato"/>
              <a:ea typeface="Lato"/>
              <a:cs typeface="Lato"/>
              <a:sym typeface="Lato"/>
            </a:endParaRPr>
          </a:p>
          <a:p>
            <a:pPr indent="0" lvl="0" marL="0" rtl="0" algn="l">
              <a:spcBef>
                <a:spcPts val="0"/>
              </a:spcBef>
              <a:spcAft>
                <a:spcPts val="0"/>
              </a:spcAft>
              <a:buNone/>
            </a:pPr>
            <a:r>
              <a:t/>
            </a:r>
            <a:endParaRPr sz="900">
              <a:solidFill>
                <a:srgbClr val="FF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5"/>
          <p:cNvSpPr txBox="1"/>
          <p:nvPr>
            <p:ph idx="4294967295" type="title"/>
          </p:nvPr>
        </p:nvSpPr>
        <p:spPr>
          <a:xfrm>
            <a:off x="311700" y="250800"/>
            <a:ext cx="8119800" cy="75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Using Amazon Aurora Auto Scaling with Aurora Replicas</a:t>
            </a:r>
            <a:endParaRPr sz="1800"/>
          </a:p>
          <a:p>
            <a:pPr indent="0" lvl="0" marL="0" rtl="0" algn="l">
              <a:lnSpc>
                <a:spcPct val="100000"/>
              </a:lnSpc>
              <a:spcBef>
                <a:spcPts val="0"/>
              </a:spcBef>
              <a:spcAft>
                <a:spcPts val="600"/>
              </a:spcAft>
              <a:buNone/>
            </a:pPr>
            <a:r>
              <a:rPr b="0" lang="en" sz="1000" u="sng">
                <a:solidFill>
                  <a:schemeClr val="hlink"/>
                </a:solidFill>
                <a:latin typeface="Roboto Mono"/>
                <a:ea typeface="Roboto Mono"/>
                <a:cs typeface="Roboto Mono"/>
                <a:sym typeface="Roboto Mono"/>
                <a:hlinkClick r:id="rId3"/>
              </a:rPr>
              <a:t>https://docs.aws.amazon.com/AmazonRDS/latest/AuroraUserGuide/Aurora.Integrating.AutoScaling.html</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6B8AF"/>
        </a:solidFill>
      </p:bgPr>
    </p:bg>
    <p:spTree>
      <p:nvGrpSpPr>
        <p:cNvPr id="158" name="Shape 158"/>
        <p:cNvGrpSpPr/>
        <p:nvPr/>
      </p:nvGrpSpPr>
      <p:grpSpPr>
        <a:xfrm>
          <a:off x="0" y="0"/>
          <a:ext cx="0" cy="0"/>
          <a:chOff x="0" y="0"/>
          <a:chExt cx="0" cy="0"/>
        </a:xfrm>
      </p:grpSpPr>
      <p:sp>
        <p:nvSpPr>
          <p:cNvPr id="159" name="Google Shape;159;p26"/>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A86E8"/>
                </a:solidFill>
              </a:rPr>
              <a:t>ElastiCache</a:t>
            </a:r>
            <a:endParaRPr>
              <a:solidFill>
                <a:srgbClr val="4A86E8"/>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7"/>
          <p:cNvSpPr txBox="1"/>
          <p:nvPr>
            <p:ph idx="4294967295" type="title"/>
          </p:nvPr>
        </p:nvSpPr>
        <p:spPr>
          <a:xfrm>
            <a:off x="311700" y="22200"/>
            <a:ext cx="7367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ElastiCache</a:t>
            </a:r>
            <a:endParaRPr sz="1800"/>
          </a:p>
        </p:txBody>
      </p:sp>
      <p:pic>
        <p:nvPicPr>
          <p:cNvPr id="165" name="Google Shape;165;p27"/>
          <p:cNvPicPr preferRelativeResize="0"/>
          <p:nvPr/>
        </p:nvPicPr>
        <p:blipFill>
          <a:blip r:embed="rId3">
            <a:alphaModFix/>
          </a:blip>
          <a:stretch>
            <a:fillRect/>
          </a:stretch>
        </p:blipFill>
        <p:spPr>
          <a:xfrm>
            <a:off x="5354400" y="-1"/>
            <a:ext cx="3789600" cy="1973725"/>
          </a:xfrm>
          <a:prstGeom prst="rect">
            <a:avLst/>
          </a:prstGeom>
          <a:noFill/>
          <a:ln>
            <a:noFill/>
          </a:ln>
        </p:spPr>
      </p:pic>
      <p:graphicFrame>
        <p:nvGraphicFramePr>
          <p:cNvPr id="166" name="Google Shape;166;p27"/>
          <p:cNvGraphicFramePr/>
          <p:nvPr/>
        </p:nvGraphicFramePr>
        <p:xfrm>
          <a:off x="50375" y="479975"/>
          <a:ext cx="3000000" cy="3000000"/>
        </p:xfrm>
        <a:graphic>
          <a:graphicData uri="http://schemas.openxmlformats.org/drawingml/2006/table">
            <a:tbl>
              <a:tblPr>
                <a:noFill/>
                <a:tableStyleId>{6BFE5762-4647-45DB-8342-10B2BF762DD9}</a:tableStyleId>
              </a:tblPr>
              <a:tblGrid>
                <a:gridCol w="1251500"/>
                <a:gridCol w="632175"/>
                <a:gridCol w="663300"/>
                <a:gridCol w="644250"/>
                <a:gridCol w="1886125"/>
              </a:tblGrid>
              <a:tr h="380325">
                <a:tc>
                  <a:txBody>
                    <a:bodyPr/>
                    <a:lstStyle/>
                    <a:p>
                      <a:pPr indent="0" lvl="0" marL="0" rtl="0" algn="ctr">
                        <a:lnSpc>
                          <a:spcPct val="115000"/>
                        </a:lnSpc>
                        <a:spcBef>
                          <a:spcPts val="0"/>
                        </a:spcBef>
                        <a:spcAft>
                          <a:spcPts val="0"/>
                        </a:spcAft>
                        <a:buNone/>
                      </a:pPr>
                      <a:r>
                        <a:rPr b="1" lang="en" sz="800">
                          <a:latin typeface="Roboto Mono"/>
                          <a:ea typeface="Roboto Mono"/>
                          <a:cs typeface="Roboto Mono"/>
                          <a:sym typeface="Roboto Mono"/>
                        </a:rPr>
                        <a:t> </a:t>
                      </a:r>
                      <a:endParaRPr b="1"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Roboto Mono"/>
                          <a:ea typeface="Roboto Mono"/>
                          <a:cs typeface="Roboto Mono"/>
                          <a:sym typeface="Roboto Mono"/>
                        </a:rPr>
                        <a:t>Memcached</a:t>
                      </a:r>
                      <a:endParaRPr b="1"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Roboto Mono"/>
                          <a:ea typeface="Roboto Mono"/>
                          <a:cs typeface="Roboto Mono"/>
                          <a:sym typeface="Roboto Mono"/>
                        </a:rPr>
                        <a:t>Redis </a:t>
                      </a:r>
                      <a:endParaRPr b="1" sz="800">
                        <a:latin typeface="Roboto Mono"/>
                        <a:ea typeface="Roboto Mono"/>
                        <a:cs typeface="Roboto Mono"/>
                        <a:sym typeface="Roboto Mono"/>
                      </a:endParaRPr>
                    </a:p>
                    <a:p>
                      <a:pPr indent="0" lvl="0" marL="0" rtl="0" algn="ctr">
                        <a:lnSpc>
                          <a:spcPct val="115000"/>
                        </a:lnSpc>
                        <a:spcBef>
                          <a:spcPts val="0"/>
                        </a:spcBef>
                        <a:spcAft>
                          <a:spcPts val="0"/>
                        </a:spcAft>
                        <a:buNone/>
                      </a:pPr>
                      <a:r>
                        <a:rPr b="1" lang="en" sz="800">
                          <a:latin typeface="Roboto Mono"/>
                          <a:ea typeface="Roboto Mono"/>
                          <a:cs typeface="Roboto Mono"/>
                          <a:sym typeface="Roboto Mono"/>
                        </a:rPr>
                        <a:t>(Cluster disabled)</a:t>
                      </a:r>
                      <a:endParaRPr b="1"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Roboto Mono"/>
                          <a:ea typeface="Roboto Mono"/>
                          <a:cs typeface="Roboto Mono"/>
                          <a:sym typeface="Roboto Mono"/>
                        </a:rPr>
                        <a:t>Redis </a:t>
                      </a:r>
                      <a:endParaRPr b="1" sz="800">
                        <a:latin typeface="Roboto Mono"/>
                        <a:ea typeface="Roboto Mono"/>
                        <a:cs typeface="Roboto Mono"/>
                        <a:sym typeface="Roboto Mono"/>
                      </a:endParaRPr>
                    </a:p>
                    <a:p>
                      <a:pPr indent="0" lvl="0" marL="0" rtl="0" algn="ctr">
                        <a:lnSpc>
                          <a:spcPct val="115000"/>
                        </a:lnSpc>
                        <a:spcBef>
                          <a:spcPts val="0"/>
                        </a:spcBef>
                        <a:spcAft>
                          <a:spcPts val="0"/>
                        </a:spcAft>
                        <a:buNone/>
                      </a:pPr>
                      <a:r>
                        <a:rPr b="1" lang="en" sz="800">
                          <a:latin typeface="Roboto Mono"/>
                          <a:ea typeface="Roboto Mono"/>
                          <a:cs typeface="Roboto Mono"/>
                          <a:sym typeface="Roboto Mono"/>
                        </a:rPr>
                        <a:t>(Cluster enabled)</a:t>
                      </a:r>
                      <a:endParaRPr b="1"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26775">
                <a:tc>
                  <a:txBody>
                    <a:bodyPr/>
                    <a:lstStyle/>
                    <a:p>
                      <a:pPr indent="0" lvl="0" marL="0" rtl="0" algn="ctr">
                        <a:lnSpc>
                          <a:spcPct val="115000"/>
                        </a:lnSpc>
                        <a:spcBef>
                          <a:spcPts val="0"/>
                        </a:spcBef>
                        <a:spcAft>
                          <a:spcPts val="0"/>
                        </a:spcAft>
                        <a:buNone/>
                      </a:pPr>
                      <a:r>
                        <a:rPr b="1" lang="en" sz="800">
                          <a:latin typeface="Roboto Mono"/>
                          <a:ea typeface="Roboto Mono"/>
                          <a:cs typeface="Roboto Mono"/>
                          <a:sym typeface="Roboto Mono"/>
                        </a:rPr>
                        <a:t>Data types</a:t>
                      </a:r>
                      <a:endParaRPr b="1"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Roboto Mono"/>
                          <a:ea typeface="Roboto Mono"/>
                          <a:cs typeface="Roboto Mono"/>
                          <a:sym typeface="Roboto Mono"/>
                        </a:rPr>
                        <a:t>Simple</a:t>
                      </a:r>
                      <a:endParaRPr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Roboto Mono"/>
                          <a:ea typeface="Roboto Mono"/>
                          <a:cs typeface="Roboto Mono"/>
                          <a:sym typeface="Roboto Mono"/>
                        </a:rPr>
                        <a:t>Complex</a:t>
                      </a:r>
                      <a:endParaRPr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Roboto Mono"/>
                          <a:ea typeface="Roboto Mono"/>
                          <a:cs typeface="Roboto Mono"/>
                          <a:sym typeface="Roboto Mono"/>
                        </a:rPr>
                        <a:t>Complex</a:t>
                      </a:r>
                      <a:endParaRPr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26775">
                <a:tc>
                  <a:txBody>
                    <a:bodyPr/>
                    <a:lstStyle/>
                    <a:p>
                      <a:pPr indent="0" lvl="0" marL="0" rtl="0" algn="ctr">
                        <a:lnSpc>
                          <a:spcPct val="115000"/>
                        </a:lnSpc>
                        <a:spcBef>
                          <a:spcPts val="0"/>
                        </a:spcBef>
                        <a:spcAft>
                          <a:spcPts val="0"/>
                        </a:spcAft>
                        <a:buNone/>
                      </a:pPr>
                      <a:r>
                        <a:rPr b="1" lang="en" sz="800">
                          <a:latin typeface="Roboto Mono"/>
                          <a:ea typeface="Roboto Mono"/>
                          <a:cs typeface="Roboto Mono"/>
                          <a:sym typeface="Roboto Mono"/>
                        </a:rPr>
                        <a:t>Encryption</a:t>
                      </a:r>
                      <a:endParaRPr b="1"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Roboto Mono"/>
                          <a:ea typeface="Roboto Mono"/>
                          <a:cs typeface="Roboto Mono"/>
                          <a:sym typeface="Roboto Mono"/>
                        </a:rPr>
                        <a:t>No</a:t>
                      </a:r>
                      <a:endParaRPr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Roboto Mono"/>
                          <a:ea typeface="Roboto Mono"/>
                          <a:cs typeface="Roboto Mono"/>
                          <a:sym typeface="Roboto Mono"/>
                        </a:rPr>
                        <a:t>Yes</a:t>
                      </a:r>
                      <a:endParaRPr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Roboto Mono"/>
                          <a:ea typeface="Roboto Mono"/>
                          <a:cs typeface="Roboto Mono"/>
                          <a:sym typeface="Roboto Mono"/>
                        </a:rPr>
                        <a:t>Yes</a:t>
                      </a:r>
                      <a:endParaRPr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39500">
                <a:tc>
                  <a:txBody>
                    <a:bodyPr/>
                    <a:lstStyle/>
                    <a:p>
                      <a:pPr indent="0" lvl="0" marL="0" rtl="0" algn="ctr">
                        <a:lnSpc>
                          <a:spcPct val="115000"/>
                        </a:lnSpc>
                        <a:spcBef>
                          <a:spcPts val="0"/>
                        </a:spcBef>
                        <a:spcAft>
                          <a:spcPts val="0"/>
                        </a:spcAft>
                        <a:buNone/>
                      </a:pPr>
                      <a:r>
                        <a:rPr b="1" lang="en" sz="800">
                          <a:latin typeface="Roboto Mono"/>
                          <a:ea typeface="Roboto Mono"/>
                          <a:cs typeface="Roboto Mono"/>
                          <a:sym typeface="Roboto Mono"/>
                        </a:rPr>
                        <a:t>Scaling</a:t>
                      </a:r>
                      <a:endParaRPr b="1"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Roboto Mono"/>
                          <a:ea typeface="Roboto Mono"/>
                          <a:cs typeface="Roboto Mono"/>
                          <a:sym typeface="Roboto Mono"/>
                        </a:rPr>
                        <a:t>Yes</a:t>
                      </a:r>
                      <a:endParaRPr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Roboto Mono"/>
                          <a:ea typeface="Roboto Mono"/>
                          <a:cs typeface="Roboto Mono"/>
                          <a:sym typeface="Roboto Mono"/>
                        </a:rPr>
                        <a:t>Yes</a:t>
                      </a:r>
                      <a:endParaRPr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Roboto Mono"/>
                          <a:ea typeface="Roboto Mono"/>
                          <a:cs typeface="Roboto Mono"/>
                          <a:sym typeface="Roboto Mono"/>
                        </a:rPr>
                        <a:t>No</a:t>
                      </a:r>
                      <a:endParaRPr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Roboto Mono"/>
                          <a:ea typeface="Roboto Mono"/>
                          <a:cs typeface="Roboto Mono"/>
                          <a:sym typeface="Roboto Mono"/>
                        </a:rPr>
                        <a:t>Add replica nodes if cluster disabled</a:t>
                      </a:r>
                      <a:endParaRPr sz="800">
                        <a:latin typeface="Roboto Mono"/>
                        <a:ea typeface="Roboto Mono"/>
                        <a:cs typeface="Roboto Mono"/>
                        <a:sym typeface="Roboto Mono"/>
                      </a:endParaRPr>
                    </a:p>
                    <a:p>
                      <a:pPr indent="0" lvl="0" marL="0" rtl="0" algn="l">
                        <a:spcBef>
                          <a:spcPts val="0"/>
                        </a:spcBef>
                        <a:spcAft>
                          <a:spcPts val="0"/>
                        </a:spcAft>
                        <a:buNone/>
                      </a:pPr>
                      <a:r>
                        <a:rPr lang="en" sz="800">
                          <a:latin typeface="Roboto Mono"/>
                          <a:ea typeface="Roboto Mono"/>
                          <a:cs typeface="Roboto Mono"/>
                          <a:sym typeface="Roboto Mono"/>
                        </a:rPr>
                        <a:t>Cluster mode supports max 15 nodes</a:t>
                      </a:r>
                      <a:endParaRPr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26775">
                <a:tc>
                  <a:txBody>
                    <a:bodyPr/>
                    <a:lstStyle/>
                    <a:p>
                      <a:pPr indent="0" lvl="0" marL="0" rtl="0" algn="ctr">
                        <a:lnSpc>
                          <a:spcPct val="115000"/>
                        </a:lnSpc>
                        <a:spcBef>
                          <a:spcPts val="0"/>
                        </a:spcBef>
                        <a:spcAft>
                          <a:spcPts val="0"/>
                        </a:spcAft>
                        <a:buNone/>
                      </a:pPr>
                      <a:r>
                        <a:rPr b="1" lang="en" sz="800">
                          <a:latin typeface="Roboto Mono"/>
                          <a:ea typeface="Roboto Mono"/>
                          <a:cs typeface="Roboto Mono"/>
                          <a:sym typeface="Roboto Mono"/>
                        </a:rPr>
                        <a:t>Data partitioning</a:t>
                      </a:r>
                      <a:endParaRPr b="1"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Roboto Mono"/>
                          <a:ea typeface="Roboto Mono"/>
                          <a:cs typeface="Roboto Mono"/>
                          <a:sym typeface="Roboto Mono"/>
                        </a:rPr>
                        <a:t>Yes</a:t>
                      </a:r>
                      <a:endParaRPr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Roboto Mono"/>
                          <a:ea typeface="Roboto Mono"/>
                          <a:cs typeface="Roboto Mono"/>
                          <a:sym typeface="Roboto Mono"/>
                        </a:rPr>
                        <a:t>No</a:t>
                      </a:r>
                      <a:endParaRPr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Roboto Mono"/>
                          <a:ea typeface="Roboto Mono"/>
                          <a:cs typeface="Roboto Mono"/>
                          <a:sym typeface="Roboto Mono"/>
                        </a:rPr>
                        <a:t>Yes</a:t>
                      </a:r>
                      <a:endParaRPr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Roboto Mono"/>
                          <a:ea typeface="Roboto Mono"/>
                          <a:cs typeface="Roboto Mono"/>
                          <a:sym typeface="Roboto Mono"/>
                        </a:rPr>
                        <a:t>Cluster supports sharding </a:t>
                      </a:r>
                      <a:endParaRPr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26775">
                <a:tc>
                  <a:txBody>
                    <a:bodyPr/>
                    <a:lstStyle/>
                    <a:p>
                      <a:pPr indent="0" lvl="0" marL="0" rtl="0" algn="ctr">
                        <a:lnSpc>
                          <a:spcPct val="115000"/>
                        </a:lnSpc>
                        <a:spcBef>
                          <a:spcPts val="0"/>
                        </a:spcBef>
                        <a:spcAft>
                          <a:spcPts val="0"/>
                        </a:spcAft>
                        <a:buNone/>
                      </a:pPr>
                      <a:r>
                        <a:rPr b="1" lang="en" sz="800">
                          <a:latin typeface="Roboto Mono"/>
                          <a:ea typeface="Roboto Mono"/>
                          <a:cs typeface="Roboto Mono"/>
                          <a:sym typeface="Roboto Mono"/>
                        </a:rPr>
                        <a:t>High Availability</a:t>
                      </a:r>
                      <a:endParaRPr b="1"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rowSpan="6">
                  <a:txBody>
                    <a:bodyPr/>
                    <a:lstStyle/>
                    <a:p>
                      <a:pPr indent="0" lvl="0" marL="0" rtl="0" algn="l">
                        <a:spcBef>
                          <a:spcPts val="0"/>
                        </a:spcBef>
                        <a:spcAft>
                          <a:spcPts val="0"/>
                        </a:spcAft>
                        <a:buNone/>
                      </a:pPr>
                      <a:r>
                        <a:rPr lang="en" sz="800">
                          <a:latin typeface="Roboto Mono"/>
                          <a:ea typeface="Roboto Mono"/>
                          <a:cs typeface="Roboto Mono"/>
                          <a:sym typeface="Roboto Mono"/>
                        </a:rPr>
                        <a:t>No</a:t>
                      </a:r>
                      <a:endParaRPr sz="800">
                        <a:latin typeface="Roboto Mono"/>
                        <a:ea typeface="Roboto Mono"/>
                        <a:cs typeface="Roboto Mono"/>
                        <a:sym typeface="Roboto Mono"/>
                      </a:endParaRPr>
                    </a:p>
                    <a:p>
                      <a:pPr indent="0" lvl="0" marL="0" rtl="0" algn="l">
                        <a:spcBef>
                          <a:spcPts val="0"/>
                        </a:spcBef>
                        <a:spcAft>
                          <a:spcPts val="0"/>
                        </a:spcAft>
                        <a:buNone/>
                      </a:pPr>
                      <a:r>
                        <a:rPr lang="en" sz="800">
                          <a:latin typeface="Roboto Mono"/>
                          <a:ea typeface="Roboto Mono"/>
                          <a:cs typeface="Roboto Mono"/>
                          <a:sym typeface="Roboto Mono"/>
                        </a:rPr>
                        <a:t>No</a:t>
                      </a:r>
                      <a:endParaRPr sz="800">
                        <a:latin typeface="Roboto Mono"/>
                        <a:ea typeface="Roboto Mono"/>
                        <a:cs typeface="Roboto Mono"/>
                        <a:sym typeface="Roboto Mono"/>
                      </a:endParaRPr>
                    </a:p>
                    <a:p>
                      <a:pPr indent="0" lvl="0" marL="0" rtl="0" algn="l">
                        <a:spcBef>
                          <a:spcPts val="0"/>
                        </a:spcBef>
                        <a:spcAft>
                          <a:spcPts val="0"/>
                        </a:spcAft>
                        <a:buNone/>
                      </a:pPr>
                      <a:r>
                        <a:rPr lang="en" sz="800">
                          <a:latin typeface="Roboto Mono"/>
                          <a:ea typeface="Roboto Mono"/>
                          <a:cs typeface="Roboto Mono"/>
                          <a:sym typeface="Roboto Mono"/>
                        </a:rPr>
                        <a:t>No</a:t>
                      </a:r>
                      <a:endParaRPr sz="800">
                        <a:latin typeface="Roboto Mono"/>
                        <a:ea typeface="Roboto Mono"/>
                        <a:cs typeface="Roboto Mono"/>
                        <a:sym typeface="Roboto Mono"/>
                      </a:endParaRPr>
                    </a:p>
                    <a:p>
                      <a:pPr indent="0" lvl="0" marL="0" rtl="0" algn="l">
                        <a:spcBef>
                          <a:spcPts val="0"/>
                        </a:spcBef>
                        <a:spcAft>
                          <a:spcPts val="0"/>
                        </a:spcAft>
                        <a:buNone/>
                      </a:pPr>
                      <a:r>
                        <a:rPr lang="en" sz="800">
                          <a:latin typeface="Roboto Mono"/>
                          <a:ea typeface="Roboto Mono"/>
                          <a:cs typeface="Roboto Mono"/>
                          <a:sym typeface="Roboto Mono"/>
                        </a:rPr>
                        <a:t>No</a:t>
                      </a:r>
                      <a:endParaRPr sz="800">
                        <a:latin typeface="Roboto Mono"/>
                        <a:ea typeface="Roboto Mono"/>
                        <a:cs typeface="Roboto Mono"/>
                        <a:sym typeface="Roboto Mono"/>
                      </a:endParaRPr>
                    </a:p>
                    <a:p>
                      <a:pPr indent="0" lvl="0" marL="0" rtl="0" algn="l">
                        <a:spcBef>
                          <a:spcPts val="0"/>
                        </a:spcBef>
                        <a:spcAft>
                          <a:spcPts val="0"/>
                        </a:spcAft>
                        <a:buNone/>
                      </a:pPr>
                      <a:r>
                        <a:rPr lang="en" sz="800">
                          <a:latin typeface="Roboto Mono"/>
                          <a:ea typeface="Roboto Mono"/>
                          <a:cs typeface="Roboto Mono"/>
                          <a:sym typeface="Roboto Mono"/>
                        </a:rPr>
                        <a:t>No</a:t>
                      </a:r>
                      <a:endParaRPr sz="800">
                        <a:latin typeface="Roboto Mono"/>
                        <a:ea typeface="Roboto Mono"/>
                        <a:cs typeface="Roboto Mono"/>
                        <a:sym typeface="Roboto Mono"/>
                      </a:endParaRPr>
                    </a:p>
                    <a:p>
                      <a:pPr indent="0" lvl="0" marL="0" rtl="0" algn="l">
                        <a:spcBef>
                          <a:spcPts val="0"/>
                        </a:spcBef>
                        <a:spcAft>
                          <a:spcPts val="0"/>
                        </a:spcAft>
                        <a:buNone/>
                      </a:pPr>
                      <a:r>
                        <a:rPr lang="en" sz="800">
                          <a:latin typeface="Roboto Mono"/>
                          <a:ea typeface="Roboto Mono"/>
                          <a:cs typeface="Roboto Mono"/>
                          <a:sym typeface="Roboto Mono"/>
                        </a:rPr>
                        <a:t>No</a:t>
                      </a:r>
                      <a:endParaRPr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rowSpan="6">
                  <a:txBody>
                    <a:bodyPr/>
                    <a:lstStyle/>
                    <a:p>
                      <a:pPr indent="0" lvl="0" marL="0" rtl="0" algn="l">
                        <a:spcBef>
                          <a:spcPts val="0"/>
                        </a:spcBef>
                        <a:spcAft>
                          <a:spcPts val="0"/>
                        </a:spcAft>
                        <a:buNone/>
                      </a:pPr>
                      <a:r>
                        <a:rPr lang="en" sz="800">
                          <a:latin typeface="Roboto Mono"/>
                          <a:ea typeface="Roboto Mono"/>
                          <a:cs typeface="Roboto Mono"/>
                          <a:sym typeface="Roboto Mono"/>
                        </a:rPr>
                        <a:t>Yes</a:t>
                      </a:r>
                      <a:endParaRPr sz="800">
                        <a:latin typeface="Roboto Mono"/>
                        <a:ea typeface="Roboto Mono"/>
                        <a:cs typeface="Roboto Mono"/>
                        <a:sym typeface="Roboto Mono"/>
                      </a:endParaRPr>
                    </a:p>
                    <a:p>
                      <a:pPr indent="0" lvl="0" marL="0" rtl="0" algn="l">
                        <a:spcBef>
                          <a:spcPts val="0"/>
                        </a:spcBef>
                        <a:spcAft>
                          <a:spcPts val="0"/>
                        </a:spcAft>
                        <a:buNone/>
                      </a:pPr>
                      <a:r>
                        <a:rPr lang="en" sz="800">
                          <a:latin typeface="Roboto Mono"/>
                          <a:ea typeface="Roboto Mono"/>
                          <a:cs typeface="Roboto Mono"/>
                          <a:sym typeface="Roboto Mono"/>
                        </a:rPr>
                        <a:t>Yes</a:t>
                      </a:r>
                      <a:endParaRPr sz="800">
                        <a:latin typeface="Roboto Mono"/>
                        <a:ea typeface="Roboto Mono"/>
                        <a:cs typeface="Roboto Mono"/>
                        <a:sym typeface="Roboto Mono"/>
                      </a:endParaRPr>
                    </a:p>
                    <a:p>
                      <a:pPr indent="0" lvl="0" marL="0" rtl="0" algn="l">
                        <a:spcBef>
                          <a:spcPts val="0"/>
                        </a:spcBef>
                        <a:spcAft>
                          <a:spcPts val="0"/>
                        </a:spcAft>
                        <a:buNone/>
                      </a:pPr>
                      <a:r>
                        <a:rPr lang="en" sz="800">
                          <a:latin typeface="Roboto Mono"/>
                          <a:ea typeface="Roboto Mono"/>
                          <a:cs typeface="Roboto Mono"/>
                          <a:sym typeface="Roboto Mono"/>
                        </a:rPr>
                        <a:t>Yes</a:t>
                      </a:r>
                      <a:endParaRPr sz="800">
                        <a:latin typeface="Roboto Mono"/>
                        <a:ea typeface="Roboto Mono"/>
                        <a:cs typeface="Roboto Mono"/>
                        <a:sym typeface="Roboto Mono"/>
                      </a:endParaRPr>
                    </a:p>
                    <a:p>
                      <a:pPr indent="0" lvl="0" marL="0" rtl="0" algn="l">
                        <a:spcBef>
                          <a:spcPts val="0"/>
                        </a:spcBef>
                        <a:spcAft>
                          <a:spcPts val="0"/>
                        </a:spcAft>
                        <a:buNone/>
                      </a:pPr>
                      <a:r>
                        <a:rPr lang="en" sz="800">
                          <a:latin typeface="Roboto Mono"/>
                          <a:ea typeface="Roboto Mono"/>
                          <a:cs typeface="Roboto Mono"/>
                          <a:sym typeface="Roboto Mono"/>
                        </a:rPr>
                        <a:t>Yes</a:t>
                      </a:r>
                      <a:endParaRPr sz="800">
                        <a:latin typeface="Roboto Mono"/>
                        <a:ea typeface="Roboto Mono"/>
                        <a:cs typeface="Roboto Mono"/>
                        <a:sym typeface="Roboto Mono"/>
                      </a:endParaRPr>
                    </a:p>
                    <a:p>
                      <a:pPr indent="0" lvl="0" marL="0" rtl="0" algn="l">
                        <a:spcBef>
                          <a:spcPts val="0"/>
                        </a:spcBef>
                        <a:spcAft>
                          <a:spcPts val="0"/>
                        </a:spcAft>
                        <a:buNone/>
                      </a:pPr>
                      <a:r>
                        <a:rPr lang="en" sz="800">
                          <a:latin typeface="Roboto Mono"/>
                          <a:ea typeface="Roboto Mono"/>
                          <a:cs typeface="Roboto Mono"/>
                          <a:sym typeface="Roboto Mono"/>
                        </a:rPr>
                        <a:t>Yes</a:t>
                      </a:r>
                      <a:endParaRPr sz="800">
                        <a:latin typeface="Roboto Mono"/>
                        <a:ea typeface="Roboto Mono"/>
                        <a:cs typeface="Roboto Mono"/>
                        <a:sym typeface="Roboto Mono"/>
                      </a:endParaRPr>
                    </a:p>
                    <a:p>
                      <a:pPr indent="0" lvl="0" marL="0" rtl="0" algn="l">
                        <a:spcBef>
                          <a:spcPts val="0"/>
                        </a:spcBef>
                        <a:spcAft>
                          <a:spcPts val="0"/>
                        </a:spcAft>
                        <a:buNone/>
                      </a:pPr>
                      <a:r>
                        <a:rPr lang="en" sz="800">
                          <a:latin typeface="Roboto Mono"/>
                          <a:ea typeface="Roboto Mono"/>
                          <a:cs typeface="Roboto Mono"/>
                          <a:sym typeface="Roboto Mono"/>
                        </a:rPr>
                        <a:t>Yes</a:t>
                      </a:r>
                      <a:endParaRPr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rowSpan="6">
                  <a:txBody>
                    <a:bodyPr/>
                    <a:lstStyle/>
                    <a:p>
                      <a:pPr indent="0" lvl="0" marL="0" rtl="0" algn="l">
                        <a:spcBef>
                          <a:spcPts val="0"/>
                        </a:spcBef>
                        <a:spcAft>
                          <a:spcPts val="0"/>
                        </a:spcAft>
                        <a:buNone/>
                      </a:pPr>
                      <a:r>
                        <a:rPr lang="en" sz="800">
                          <a:latin typeface="Roboto Mono"/>
                          <a:ea typeface="Roboto Mono"/>
                          <a:cs typeface="Roboto Mono"/>
                          <a:sym typeface="Roboto Mono"/>
                        </a:rPr>
                        <a:t>Yes</a:t>
                      </a:r>
                      <a:endParaRPr sz="800">
                        <a:latin typeface="Roboto Mono"/>
                        <a:ea typeface="Roboto Mono"/>
                        <a:cs typeface="Roboto Mono"/>
                        <a:sym typeface="Roboto Mono"/>
                      </a:endParaRPr>
                    </a:p>
                    <a:p>
                      <a:pPr indent="0" lvl="0" marL="0" rtl="0" algn="l">
                        <a:spcBef>
                          <a:spcPts val="0"/>
                        </a:spcBef>
                        <a:spcAft>
                          <a:spcPts val="0"/>
                        </a:spcAft>
                        <a:buNone/>
                      </a:pPr>
                      <a:r>
                        <a:rPr lang="en" sz="800">
                          <a:latin typeface="Roboto Mono"/>
                          <a:ea typeface="Roboto Mono"/>
                          <a:cs typeface="Roboto Mono"/>
                          <a:sym typeface="Roboto Mono"/>
                        </a:rPr>
                        <a:t>Yes</a:t>
                      </a:r>
                      <a:endParaRPr sz="800">
                        <a:latin typeface="Roboto Mono"/>
                        <a:ea typeface="Roboto Mono"/>
                        <a:cs typeface="Roboto Mono"/>
                        <a:sym typeface="Roboto Mono"/>
                      </a:endParaRPr>
                    </a:p>
                    <a:p>
                      <a:pPr indent="0" lvl="0" marL="0" rtl="0" algn="l">
                        <a:spcBef>
                          <a:spcPts val="0"/>
                        </a:spcBef>
                        <a:spcAft>
                          <a:spcPts val="0"/>
                        </a:spcAft>
                        <a:buNone/>
                      </a:pPr>
                      <a:r>
                        <a:rPr lang="en" sz="800">
                          <a:latin typeface="Roboto Mono"/>
                          <a:ea typeface="Roboto Mono"/>
                          <a:cs typeface="Roboto Mono"/>
                          <a:sym typeface="Roboto Mono"/>
                        </a:rPr>
                        <a:t>Yes</a:t>
                      </a:r>
                      <a:endParaRPr sz="800">
                        <a:latin typeface="Roboto Mono"/>
                        <a:ea typeface="Roboto Mono"/>
                        <a:cs typeface="Roboto Mono"/>
                        <a:sym typeface="Roboto Mono"/>
                      </a:endParaRPr>
                    </a:p>
                    <a:p>
                      <a:pPr indent="0" lvl="0" marL="0" rtl="0" algn="l">
                        <a:spcBef>
                          <a:spcPts val="0"/>
                        </a:spcBef>
                        <a:spcAft>
                          <a:spcPts val="0"/>
                        </a:spcAft>
                        <a:buNone/>
                      </a:pPr>
                      <a:r>
                        <a:rPr lang="en" sz="800">
                          <a:latin typeface="Roboto Mono"/>
                          <a:ea typeface="Roboto Mono"/>
                          <a:cs typeface="Roboto Mono"/>
                          <a:sym typeface="Roboto Mono"/>
                        </a:rPr>
                        <a:t>Yes</a:t>
                      </a:r>
                      <a:endParaRPr sz="800">
                        <a:latin typeface="Roboto Mono"/>
                        <a:ea typeface="Roboto Mono"/>
                        <a:cs typeface="Roboto Mono"/>
                        <a:sym typeface="Roboto Mono"/>
                      </a:endParaRPr>
                    </a:p>
                    <a:p>
                      <a:pPr indent="0" lvl="0" marL="0" rtl="0" algn="l">
                        <a:spcBef>
                          <a:spcPts val="0"/>
                        </a:spcBef>
                        <a:spcAft>
                          <a:spcPts val="0"/>
                        </a:spcAft>
                        <a:buNone/>
                      </a:pPr>
                      <a:r>
                        <a:rPr lang="en" sz="800">
                          <a:latin typeface="Roboto Mono"/>
                          <a:ea typeface="Roboto Mono"/>
                          <a:cs typeface="Roboto Mono"/>
                          <a:sym typeface="Roboto Mono"/>
                        </a:rPr>
                        <a:t>Yes</a:t>
                      </a:r>
                      <a:endParaRPr sz="800">
                        <a:latin typeface="Roboto Mono"/>
                        <a:ea typeface="Roboto Mono"/>
                        <a:cs typeface="Roboto Mono"/>
                        <a:sym typeface="Roboto Mono"/>
                      </a:endParaRPr>
                    </a:p>
                    <a:p>
                      <a:pPr indent="0" lvl="0" marL="0" rtl="0" algn="l">
                        <a:spcBef>
                          <a:spcPts val="0"/>
                        </a:spcBef>
                        <a:spcAft>
                          <a:spcPts val="0"/>
                        </a:spcAft>
                        <a:buNone/>
                      </a:pPr>
                      <a:r>
                        <a:rPr lang="en" sz="800">
                          <a:latin typeface="Roboto Mono"/>
                          <a:ea typeface="Roboto Mono"/>
                          <a:cs typeface="Roboto Mono"/>
                          <a:sym typeface="Roboto Mono"/>
                        </a:rPr>
                        <a:t>Yes</a:t>
                      </a:r>
                      <a:endParaRPr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rowSpan="6">
                  <a:txBody>
                    <a:bodyPr/>
                    <a:lstStyle/>
                    <a:p>
                      <a:pPr indent="0" lvl="0" marL="0" rtl="0" algn="l">
                        <a:spcBef>
                          <a:spcPts val="0"/>
                        </a:spcBef>
                        <a:spcAft>
                          <a:spcPts val="0"/>
                        </a:spcAft>
                        <a:buNone/>
                      </a:pPr>
                      <a:r>
                        <a:rPr lang="en" sz="800">
                          <a:latin typeface="Roboto Mono"/>
                          <a:ea typeface="Roboto Mono"/>
                          <a:cs typeface="Roboto Mono"/>
                          <a:sym typeface="Roboto Mono"/>
                        </a:rPr>
                        <a:t>Redis non-cluster can auto failover by promoting read node to primary node, clients can be unaware of this. Same for cluster mode</a:t>
                      </a:r>
                      <a:endParaRPr sz="800">
                        <a:latin typeface="Roboto Mono"/>
                        <a:ea typeface="Roboto Mono"/>
                        <a:cs typeface="Roboto Mono"/>
                        <a:sym typeface="Roboto Mono"/>
                      </a:endParaRPr>
                    </a:p>
                    <a:p>
                      <a:pPr indent="0" lvl="0" marL="0" rtl="0" algn="l">
                        <a:spcBef>
                          <a:spcPts val="0"/>
                        </a:spcBef>
                        <a:spcAft>
                          <a:spcPts val="0"/>
                        </a:spcAft>
                        <a:buNone/>
                      </a:pPr>
                      <a:r>
                        <a:rPr lang="en" sz="800">
                          <a:latin typeface="Roboto Mono"/>
                          <a:ea typeface="Roboto Mono"/>
                          <a:cs typeface="Roboto Mono"/>
                          <a:sym typeface="Roboto Mono"/>
                        </a:rPr>
                        <a:t> </a:t>
                      </a:r>
                      <a:endParaRPr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26775">
                <a:tc>
                  <a:txBody>
                    <a:bodyPr/>
                    <a:lstStyle/>
                    <a:p>
                      <a:pPr indent="0" lvl="0" marL="0" rtl="0" algn="ctr">
                        <a:lnSpc>
                          <a:spcPct val="115000"/>
                        </a:lnSpc>
                        <a:spcBef>
                          <a:spcPts val="0"/>
                        </a:spcBef>
                        <a:spcAft>
                          <a:spcPts val="0"/>
                        </a:spcAft>
                        <a:buNone/>
                      </a:pPr>
                      <a:r>
                        <a:rPr b="1" lang="en" sz="800">
                          <a:latin typeface="Roboto Mono"/>
                          <a:ea typeface="Roboto Mono"/>
                          <a:cs typeface="Roboto Mono"/>
                          <a:sym typeface="Roboto Mono"/>
                        </a:rPr>
                        <a:t>Automatic failover</a:t>
                      </a:r>
                      <a:endParaRPr b="1"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vMerge="1"/>
                <a:tc vMerge="1"/>
                <a:tc vMerge="1"/>
                <a:tc vMerge="1"/>
              </a:tr>
              <a:tr h="126775">
                <a:tc>
                  <a:txBody>
                    <a:bodyPr/>
                    <a:lstStyle/>
                    <a:p>
                      <a:pPr indent="0" lvl="0" marL="0" rtl="0" algn="ctr">
                        <a:lnSpc>
                          <a:spcPct val="115000"/>
                        </a:lnSpc>
                        <a:spcBef>
                          <a:spcPts val="0"/>
                        </a:spcBef>
                        <a:spcAft>
                          <a:spcPts val="0"/>
                        </a:spcAft>
                        <a:buNone/>
                      </a:pPr>
                      <a:r>
                        <a:rPr b="1" lang="en" sz="800">
                          <a:latin typeface="Roboto Mono"/>
                          <a:ea typeface="Roboto Mono"/>
                          <a:cs typeface="Roboto Mono"/>
                          <a:sym typeface="Roboto Mono"/>
                        </a:rPr>
                        <a:t>Persistence</a:t>
                      </a:r>
                      <a:endParaRPr b="1"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vMerge="1"/>
                <a:tc vMerge="1"/>
                <a:tc vMerge="1"/>
                <a:tc vMerge="1"/>
              </a:tr>
              <a:tr h="126775">
                <a:tc>
                  <a:txBody>
                    <a:bodyPr/>
                    <a:lstStyle/>
                    <a:p>
                      <a:pPr indent="0" lvl="0" marL="0" rtl="0" algn="ctr">
                        <a:lnSpc>
                          <a:spcPct val="115000"/>
                        </a:lnSpc>
                        <a:spcBef>
                          <a:spcPts val="0"/>
                        </a:spcBef>
                        <a:spcAft>
                          <a:spcPts val="0"/>
                        </a:spcAft>
                        <a:buNone/>
                      </a:pPr>
                      <a:r>
                        <a:rPr b="1" lang="en" sz="800">
                          <a:latin typeface="Roboto Mono"/>
                          <a:ea typeface="Roboto Mono"/>
                          <a:cs typeface="Roboto Mono"/>
                          <a:sym typeface="Roboto Mono"/>
                        </a:rPr>
                        <a:t>Backup &amp; Restore</a:t>
                      </a:r>
                      <a:endParaRPr b="1"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vMerge="1"/>
                <a:tc vMerge="1"/>
                <a:tc vMerge="1"/>
                <a:tc vMerge="1"/>
              </a:tr>
              <a:tr h="126775">
                <a:tc>
                  <a:txBody>
                    <a:bodyPr/>
                    <a:lstStyle/>
                    <a:p>
                      <a:pPr indent="0" lvl="0" marL="0" rtl="0" algn="ctr">
                        <a:lnSpc>
                          <a:spcPct val="115000"/>
                        </a:lnSpc>
                        <a:spcBef>
                          <a:spcPts val="0"/>
                        </a:spcBef>
                        <a:spcAft>
                          <a:spcPts val="0"/>
                        </a:spcAft>
                        <a:buNone/>
                      </a:pPr>
                      <a:r>
                        <a:rPr b="1" lang="en" sz="800">
                          <a:latin typeface="Roboto Mono"/>
                          <a:ea typeface="Roboto Mono"/>
                          <a:cs typeface="Roboto Mono"/>
                          <a:sym typeface="Roboto Mono"/>
                        </a:rPr>
                        <a:t>Sorted list</a:t>
                      </a:r>
                      <a:endParaRPr b="1"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vMerge="1"/>
                <a:tc vMerge="1"/>
                <a:tc vMerge="1"/>
                <a:tc vMerge="1"/>
              </a:tr>
              <a:tr h="253550">
                <a:tc>
                  <a:txBody>
                    <a:bodyPr/>
                    <a:lstStyle/>
                    <a:p>
                      <a:pPr indent="0" lvl="0" marL="0" rtl="0" algn="ctr">
                        <a:lnSpc>
                          <a:spcPct val="115000"/>
                        </a:lnSpc>
                        <a:spcBef>
                          <a:spcPts val="0"/>
                        </a:spcBef>
                        <a:spcAft>
                          <a:spcPts val="0"/>
                        </a:spcAft>
                        <a:buNone/>
                      </a:pPr>
                      <a:r>
                        <a:rPr b="1" lang="en" sz="800">
                          <a:latin typeface="Roboto Mono"/>
                          <a:ea typeface="Roboto Mono"/>
                          <a:cs typeface="Roboto Mono"/>
                          <a:sym typeface="Roboto Mono"/>
                        </a:rPr>
                        <a:t>Geospatial indexing</a:t>
                      </a:r>
                      <a:endParaRPr b="1" sz="800">
                        <a:latin typeface="Roboto Mono"/>
                        <a:ea typeface="Roboto Mono"/>
                        <a:cs typeface="Roboto Mono"/>
                        <a:sym typeface="Roboto Mono"/>
                      </a:endParaRPr>
                    </a:p>
                  </a:txBody>
                  <a:tcPr marT="0" marB="0" marR="47625" marL="476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vMerge="1"/>
                <a:tc vMerge="1"/>
                <a:tc vMerge="1"/>
                <a:tc vMerge="1"/>
              </a:tr>
            </a:tbl>
          </a:graphicData>
        </a:graphic>
      </p:graphicFrame>
      <p:sp>
        <p:nvSpPr>
          <p:cNvPr id="167" name="Google Shape;167;p27"/>
          <p:cNvSpPr txBox="1"/>
          <p:nvPr/>
        </p:nvSpPr>
        <p:spPr>
          <a:xfrm>
            <a:off x="5127725" y="1752600"/>
            <a:ext cx="4016400" cy="235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latin typeface="Droid Sans"/>
                <a:ea typeface="Droid Sans"/>
                <a:cs typeface="Droid Sans"/>
                <a:sym typeface="Droid Sans"/>
              </a:rPr>
              <a:t>Fault tolerance options in Redis cluster:</a:t>
            </a:r>
            <a:endParaRPr sz="1000">
              <a:latin typeface="Droid Sans"/>
              <a:ea typeface="Droid Sans"/>
              <a:cs typeface="Droid Sans"/>
              <a:sym typeface="Droid Sans"/>
            </a:endParaRPr>
          </a:p>
          <a:p>
            <a:pPr indent="-317500" lvl="0" marL="457200" rtl="0" algn="l">
              <a:lnSpc>
                <a:spcPct val="115000"/>
              </a:lnSpc>
              <a:spcBef>
                <a:spcPts val="0"/>
              </a:spcBef>
              <a:spcAft>
                <a:spcPts val="0"/>
              </a:spcAft>
              <a:buSzPts val="1400"/>
              <a:buFont typeface="Droid Sans"/>
              <a:buAutoNum type="arabicPeriod"/>
            </a:pPr>
            <a:r>
              <a:rPr lang="en" sz="1000">
                <a:solidFill>
                  <a:srgbClr val="0000FF"/>
                </a:solidFill>
                <a:uFill>
                  <a:noFill/>
                </a:uFill>
                <a:latin typeface="Droid Sans"/>
                <a:ea typeface="Droid Sans"/>
                <a:cs typeface="Droid Sans"/>
                <a:sym typeface="Droid Sans"/>
                <a:hlinkClick r:id="rId4"/>
              </a:rPr>
              <a:t>Multi-AZ with Automatic Failover</a:t>
            </a:r>
            <a:r>
              <a:rPr lang="en" sz="1000">
                <a:solidFill>
                  <a:srgbClr val="005B86"/>
                </a:solidFill>
                <a:latin typeface="Droid Sans"/>
                <a:ea typeface="Droid Sans"/>
                <a:cs typeface="Droid Sans"/>
                <a:sym typeface="Droid Sans"/>
              </a:rPr>
              <a:t>: </a:t>
            </a:r>
            <a:r>
              <a:rPr lang="en" sz="900">
                <a:solidFill>
                  <a:srgbClr val="333333"/>
                </a:solidFill>
                <a:latin typeface="Droid Sans"/>
                <a:ea typeface="Droid Sans"/>
                <a:cs typeface="Droid Sans"/>
                <a:sym typeface="Droid Sans"/>
              </a:rPr>
              <a:t>best option when data retention, minimal downtime, and application performance are a priority.</a:t>
            </a:r>
            <a:endParaRPr sz="900">
              <a:solidFill>
                <a:srgbClr val="333333"/>
              </a:solidFill>
              <a:latin typeface="Droid Sans"/>
              <a:ea typeface="Droid Sans"/>
              <a:cs typeface="Droid Sans"/>
              <a:sym typeface="Droid Sans"/>
            </a:endParaRPr>
          </a:p>
          <a:p>
            <a:pPr indent="-285750" lvl="0" marL="482600" rtl="0" algn="l">
              <a:lnSpc>
                <a:spcPct val="115000"/>
              </a:lnSpc>
              <a:spcBef>
                <a:spcPts val="0"/>
              </a:spcBef>
              <a:spcAft>
                <a:spcPts val="0"/>
              </a:spcAft>
              <a:buClr>
                <a:srgbClr val="333333"/>
              </a:buClr>
              <a:buSzPts val="900"/>
              <a:buFont typeface="Droid Sans"/>
              <a:buChar char="●"/>
            </a:pPr>
            <a:r>
              <a:rPr lang="en" sz="900">
                <a:solidFill>
                  <a:srgbClr val="333333"/>
                </a:solidFill>
                <a:latin typeface="Droid Sans"/>
                <a:ea typeface="Droid Sans"/>
                <a:cs typeface="Droid Sans"/>
                <a:sym typeface="Droid Sans"/>
              </a:rPr>
              <a:t>Data loss potential - Low. Multi-AZ provides fault tolerance for every scenario, including hardware-related issues.</a:t>
            </a:r>
            <a:endParaRPr sz="900">
              <a:solidFill>
                <a:srgbClr val="333333"/>
              </a:solidFill>
              <a:latin typeface="Droid Sans"/>
              <a:ea typeface="Droid Sans"/>
              <a:cs typeface="Droid Sans"/>
              <a:sym typeface="Droid Sans"/>
            </a:endParaRPr>
          </a:p>
          <a:p>
            <a:pPr indent="-285750" lvl="0" marL="482600" rtl="0" algn="l">
              <a:lnSpc>
                <a:spcPct val="115000"/>
              </a:lnSpc>
              <a:spcBef>
                <a:spcPts val="0"/>
              </a:spcBef>
              <a:spcAft>
                <a:spcPts val="0"/>
              </a:spcAft>
              <a:buClr>
                <a:srgbClr val="333333"/>
              </a:buClr>
              <a:buSzPts val="900"/>
              <a:buFont typeface="Droid Sans"/>
              <a:buChar char="●"/>
            </a:pPr>
            <a:r>
              <a:rPr lang="en" sz="900">
                <a:solidFill>
                  <a:srgbClr val="333333"/>
                </a:solidFill>
                <a:latin typeface="Droid Sans"/>
                <a:ea typeface="Droid Sans"/>
                <a:cs typeface="Droid Sans"/>
                <a:sym typeface="Droid Sans"/>
              </a:rPr>
              <a:t>Performance impact - Low. Of the available options, Multi-AZ provides the fastest time to recovery, because there is no manual procedure to follow after the process is implemented.</a:t>
            </a:r>
            <a:endParaRPr sz="900">
              <a:solidFill>
                <a:srgbClr val="333333"/>
              </a:solidFill>
              <a:latin typeface="Droid Sans"/>
              <a:ea typeface="Droid Sans"/>
              <a:cs typeface="Droid Sans"/>
              <a:sym typeface="Droid Sans"/>
            </a:endParaRPr>
          </a:p>
          <a:p>
            <a:pPr indent="-285750" lvl="0" marL="482600" rtl="0" algn="l">
              <a:lnSpc>
                <a:spcPct val="115000"/>
              </a:lnSpc>
              <a:spcBef>
                <a:spcPts val="0"/>
              </a:spcBef>
              <a:spcAft>
                <a:spcPts val="0"/>
              </a:spcAft>
              <a:buClr>
                <a:srgbClr val="333333"/>
              </a:buClr>
              <a:buSzPts val="900"/>
              <a:buFont typeface="Droid Sans"/>
              <a:buChar char="●"/>
            </a:pPr>
            <a:r>
              <a:rPr lang="en" sz="900">
                <a:solidFill>
                  <a:srgbClr val="333333"/>
                </a:solidFill>
                <a:latin typeface="Droid Sans"/>
                <a:ea typeface="Droid Sans"/>
                <a:cs typeface="Droid Sans"/>
                <a:sym typeface="Droid Sans"/>
              </a:rPr>
              <a:t>Cost - Low to high. Multi-AZ is the lowest-cost option. Use Multi-AZ when you can't risk losing data because of hardware failure or you can't afford the downtime required by other options in your response to an outage.</a:t>
            </a:r>
            <a:endParaRPr sz="1000">
              <a:solidFill>
                <a:srgbClr val="005B86"/>
              </a:solidFill>
              <a:latin typeface="Droid Sans"/>
              <a:ea typeface="Droid Sans"/>
              <a:cs typeface="Droid Sans"/>
              <a:sym typeface="Droid Sans"/>
            </a:endParaRPr>
          </a:p>
          <a:p>
            <a:pPr indent="-292100" lvl="0" marL="457200" rtl="0" algn="l">
              <a:lnSpc>
                <a:spcPct val="115000"/>
              </a:lnSpc>
              <a:spcBef>
                <a:spcPts val="0"/>
              </a:spcBef>
              <a:spcAft>
                <a:spcPts val="0"/>
              </a:spcAft>
              <a:buSzPts val="1000"/>
              <a:buFont typeface="Droid Sans"/>
              <a:buAutoNum type="arabicPeriod"/>
            </a:pPr>
            <a:r>
              <a:rPr lang="en" sz="1000">
                <a:solidFill>
                  <a:srgbClr val="0000FF"/>
                </a:solidFill>
                <a:uFill>
                  <a:noFill/>
                </a:uFill>
                <a:latin typeface="Droid Sans"/>
                <a:ea typeface="Droid Sans"/>
                <a:cs typeface="Droid Sans"/>
                <a:sym typeface="Droid Sans"/>
                <a:hlinkClick r:id="rId5"/>
              </a:rPr>
              <a:t>Daily automatic backups</a:t>
            </a:r>
            <a:endParaRPr sz="1000">
              <a:solidFill>
                <a:srgbClr val="0000FF"/>
              </a:solidFill>
              <a:latin typeface="Droid Sans"/>
              <a:ea typeface="Droid Sans"/>
              <a:cs typeface="Droid Sans"/>
              <a:sym typeface="Droid Sans"/>
            </a:endParaRPr>
          </a:p>
          <a:p>
            <a:pPr indent="-292100" lvl="0" marL="457200" rtl="0" algn="l">
              <a:lnSpc>
                <a:spcPct val="115000"/>
              </a:lnSpc>
              <a:spcBef>
                <a:spcPts val="0"/>
              </a:spcBef>
              <a:spcAft>
                <a:spcPts val="0"/>
              </a:spcAft>
              <a:buSzPts val="1000"/>
              <a:buFont typeface="Droid Sans"/>
              <a:buAutoNum type="arabicPeriod"/>
            </a:pPr>
            <a:r>
              <a:rPr lang="en" sz="1000">
                <a:solidFill>
                  <a:srgbClr val="0000FF"/>
                </a:solidFill>
                <a:uFill>
                  <a:noFill/>
                </a:uFill>
                <a:latin typeface="Droid Sans"/>
                <a:ea typeface="Droid Sans"/>
                <a:cs typeface="Droid Sans"/>
                <a:sym typeface="Droid Sans"/>
                <a:hlinkClick r:id="rId6"/>
              </a:rPr>
              <a:t>Manual backups using Redis append-only file (AOF)</a:t>
            </a:r>
            <a:endParaRPr sz="1000">
              <a:solidFill>
                <a:srgbClr val="0000FF"/>
              </a:solidFill>
              <a:latin typeface="Droid Sans"/>
              <a:ea typeface="Droid Sans"/>
              <a:cs typeface="Droid Sans"/>
              <a:sym typeface="Droid Sans"/>
            </a:endParaRPr>
          </a:p>
        </p:txBody>
      </p:sp>
      <p:sp>
        <p:nvSpPr>
          <p:cNvPr id="168" name="Google Shape;168;p27"/>
          <p:cNvSpPr txBox="1"/>
          <p:nvPr/>
        </p:nvSpPr>
        <p:spPr>
          <a:xfrm>
            <a:off x="4648200" y="4343400"/>
            <a:ext cx="4495800" cy="68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800">
                <a:solidFill>
                  <a:srgbClr val="29303B"/>
                </a:solidFill>
                <a:highlight>
                  <a:srgbClr val="F2F3F5"/>
                </a:highlight>
                <a:latin typeface="Open Sans"/>
                <a:ea typeface="Open Sans"/>
                <a:cs typeface="Open Sans"/>
                <a:sym typeface="Open Sans"/>
              </a:rPr>
              <a:t>choose Memcached over Redis if you have the following requirements:</a:t>
            </a:r>
            <a:endParaRPr b="1" sz="800">
              <a:solidFill>
                <a:srgbClr val="29303B"/>
              </a:solidFill>
              <a:highlight>
                <a:srgbClr val="F2F3F5"/>
              </a:highlight>
              <a:latin typeface="Open Sans"/>
              <a:ea typeface="Open Sans"/>
              <a:cs typeface="Open Sans"/>
              <a:sym typeface="Open Sans"/>
            </a:endParaRPr>
          </a:p>
          <a:p>
            <a:pPr indent="0" lvl="0" marL="0" rtl="0" algn="l">
              <a:lnSpc>
                <a:spcPct val="100000"/>
              </a:lnSpc>
              <a:spcBef>
                <a:spcPts val="800"/>
              </a:spcBef>
              <a:spcAft>
                <a:spcPts val="800"/>
              </a:spcAft>
              <a:buNone/>
            </a:pPr>
            <a:r>
              <a:rPr lang="en" sz="800">
                <a:solidFill>
                  <a:srgbClr val="29303B"/>
                </a:solidFill>
                <a:highlight>
                  <a:srgbClr val="F2F3F5"/>
                </a:highlight>
                <a:latin typeface="Open Sans"/>
                <a:ea typeface="Open Sans"/>
                <a:cs typeface="Open Sans"/>
                <a:sym typeface="Open Sans"/>
              </a:rPr>
              <a:t>- You need the simplest model possible. - You need to run large nodes with multiple cores or threads. - You need the ability to scale out and in, adding and removing nodes as demand on your system increases and decreases. - You need to cache objects, such as a database.</a:t>
            </a:r>
            <a:endParaRPr sz="800">
              <a:solidFill>
                <a:srgbClr val="29303B"/>
              </a:solidFill>
              <a:highlight>
                <a:srgbClr val="F2F3F5"/>
              </a:highlight>
              <a:latin typeface="Open Sans"/>
              <a:ea typeface="Open Sans"/>
              <a:cs typeface="Open Sans"/>
              <a:sym typeface="Open Sans"/>
            </a:endParaRPr>
          </a:p>
        </p:txBody>
      </p:sp>
      <p:pic>
        <p:nvPicPr>
          <p:cNvPr id="169" name="Google Shape;169;p27"/>
          <p:cNvPicPr preferRelativeResize="0"/>
          <p:nvPr/>
        </p:nvPicPr>
        <p:blipFill>
          <a:blip r:embed="rId7">
            <a:alphaModFix/>
          </a:blip>
          <a:stretch>
            <a:fillRect/>
          </a:stretch>
        </p:blipFill>
        <p:spPr>
          <a:xfrm>
            <a:off x="152400" y="2908850"/>
            <a:ext cx="2947081" cy="2234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6B8AF"/>
        </a:solidFill>
      </p:bgPr>
    </p:bg>
    <p:spTree>
      <p:nvGrpSpPr>
        <p:cNvPr id="77" name="Shape 77"/>
        <p:cNvGrpSpPr/>
        <p:nvPr/>
      </p:nvGrpSpPr>
      <p:grpSpPr>
        <a:xfrm>
          <a:off x="0" y="0"/>
          <a:ext cx="0" cy="0"/>
          <a:chOff x="0" y="0"/>
          <a:chExt cx="0" cy="0"/>
        </a:xfrm>
      </p:grpSpPr>
      <p:sp>
        <p:nvSpPr>
          <p:cNvPr id="78" name="Google Shape;78;p14"/>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A86E8"/>
                </a:solidFill>
              </a:rPr>
              <a:t>RDS</a:t>
            </a:r>
            <a:endParaRPr>
              <a:solidFill>
                <a:srgbClr val="4A86E8"/>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5"/>
          <p:cNvSpPr txBox="1"/>
          <p:nvPr>
            <p:ph idx="4294967295" type="title"/>
          </p:nvPr>
        </p:nvSpPr>
        <p:spPr>
          <a:xfrm>
            <a:off x="311700" y="22200"/>
            <a:ext cx="78846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RDS Multi-AZ Deployments and Read Replicas</a:t>
            </a:r>
            <a:endParaRPr sz="1800"/>
          </a:p>
          <a:p>
            <a:pPr indent="0" lvl="0" marL="0" marR="0" rtl="0" algn="l">
              <a:lnSpc>
                <a:spcPct val="115000"/>
              </a:lnSpc>
              <a:spcBef>
                <a:spcPts val="0"/>
              </a:spcBef>
              <a:spcAft>
                <a:spcPts val="0"/>
              </a:spcAft>
              <a:buNone/>
            </a:pPr>
            <a:r>
              <a:rPr b="0" lang="en" sz="900" u="sng">
                <a:solidFill>
                  <a:schemeClr val="hlink"/>
                </a:solidFill>
                <a:latin typeface="Roboto Mono"/>
                <a:ea typeface="Roboto Mono"/>
                <a:cs typeface="Roboto Mono"/>
                <a:sym typeface="Roboto Mono"/>
                <a:hlinkClick r:id="rId3"/>
              </a:rPr>
              <a:t>https://www.percona.com/blog/2018/08/02/amazon-rds-multi-az-deployments-read-replicas/</a:t>
            </a:r>
            <a:endParaRPr sz="900">
              <a:latin typeface="Roboto Mono"/>
              <a:ea typeface="Roboto Mono"/>
              <a:cs typeface="Roboto Mono"/>
              <a:sym typeface="Roboto Mono"/>
            </a:endParaRPr>
          </a:p>
          <a:p>
            <a:pPr indent="0" lvl="0" marL="0" marR="0" rtl="0" algn="l">
              <a:lnSpc>
                <a:spcPct val="115000"/>
              </a:lnSpc>
              <a:spcBef>
                <a:spcPts val="0"/>
              </a:spcBef>
              <a:spcAft>
                <a:spcPts val="0"/>
              </a:spcAft>
              <a:buNone/>
            </a:pPr>
            <a:r>
              <a:rPr b="0" lang="en" sz="900" u="sng">
                <a:solidFill>
                  <a:schemeClr val="hlink"/>
                </a:solidFill>
                <a:latin typeface="Roboto Mono"/>
                <a:ea typeface="Roboto Mono"/>
                <a:cs typeface="Roboto Mono"/>
                <a:sym typeface="Roboto Mono"/>
                <a:hlinkClick r:id="rId4"/>
              </a:rPr>
              <a:t>https://aws.amazon.com/about-aws/whats-new/2018/01/amazon-rds-read-replicas-now-support-multi-az-deployments/</a:t>
            </a:r>
            <a:endParaRPr sz="900">
              <a:latin typeface="Roboto Mono"/>
              <a:ea typeface="Roboto Mono"/>
              <a:cs typeface="Roboto Mono"/>
              <a:sym typeface="Roboto Mono"/>
            </a:endParaRPr>
          </a:p>
        </p:txBody>
      </p:sp>
      <p:sp>
        <p:nvSpPr>
          <p:cNvPr id="84" name="Google Shape;84;p15"/>
          <p:cNvSpPr txBox="1"/>
          <p:nvPr/>
        </p:nvSpPr>
        <p:spPr>
          <a:xfrm>
            <a:off x="152400" y="762000"/>
            <a:ext cx="41682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0000FF"/>
                </a:solidFill>
                <a:highlight>
                  <a:srgbClr val="FFFFFF"/>
                </a:highlight>
                <a:latin typeface="Roboto Mono"/>
                <a:ea typeface="Roboto Mono"/>
                <a:cs typeface="Roboto Mono"/>
                <a:sym typeface="Roboto Mono"/>
              </a:rPr>
              <a:t>Multi-AZ deploment</a:t>
            </a:r>
            <a:endParaRPr b="1" sz="1200">
              <a:solidFill>
                <a:srgbClr val="0000FF"/>
              </a:solidFill>
              <a:highlight>
                <a:srgbClr val="FFFFFF"/>
              </a:highlight>
              <a:latin typeface="Roboto Mono"/>
              <a:ea typeface="Roboto Mono"/>
              <a:cs typeface="Roboto Mono"/>
              <a:sym typeface="Roboto Mono"/>
            </a:endParaRPr>
          </a:p>
          <a:p>
            <a:pPr indent="0" lvl="0" marL="0" rtl="0" algn="l">
              <a:lnSpc>
                <a:spcPct val="100000"/>
              </a:lnSpc>
              <a:spcBef>
                <a:spcPts val="1500"/>
              </a:spcBef>
              <a:spcAft>
                <a:spcPts val="0"/>
              </a:spcAft>
              <a:buNone/>
            </a:pPr>
            <a:r>
              <a:rPr lang="en" sz="800">
                <a:solidFill>
                  <a:srgbClr val="777777"/>
                </a:solidFill>
                <a:highlight>
                  <a:srgbClr val="FFFFFF"/>
                </a:highlight>
                <a:latin typeface="Roboto Mono"/>
                <a:ea typeface="Roboto Mono"/>
                <a:cs typeface="Roboto Mono"/>
                <a:sym typeface="Roboto Mono"/>
              </a:rPr>
              <a:t>RDS provides </a:t>
            </a:r>
            <a:r>
              <a:rPr b="1" lang="en" sz="800">
                <a:solidFill>
                  <a:srgbClr val="777777"/>
                </a:solidFill>
                <a:highlight>
                  <a:srgbClr val="FFFFFF"/>
                </a:highlight>
                <a:latin typeface="Roboto Mono"/>
                <a:ea typeface="Roboto Mono"/>
                <a:cs typeface="Roboto Mono"/>
                <a:sym typeface="Roboto Mono"/>
              </a:rPr>
              <a:t>HA and failover support </a:t>
            </a:r>
            <a:r>
              <a:rPr lang="en" sz="800">
                <a:solidFill>
                  <a:srgbClr val="777777"/>
                </a:solidFill>
                <a:highlight>
                  <a:srgbClr val="FFFFFF"/>
                </a:highlight>
                <a:latin typeface="Roboto Mono"/>
                <a:ea typeface="Roboto Mono"/>
                <a:cs typeface="Roboto Mono"/>
                <a:sym typeface="Roboto Mono"/>
              </a:rPr>
              <a:t>for DB instances using Multi-AZ deployments. It automatically provisions and maintains a </a:t>
            </a:r>
            <a:r>
              <a:rPr b="1" lang="en" sz="800">
                <a:solidFill>
                  <a:srgbClr val="777777"/>
                </a:solidFill>
                <a:highlight>
                  <a:srgbClr val="FFFFFF"/>
                </a:highlight>
                <a:latin typeface="Roboto Mono"/>
                <a:ea typeface="Roboto Mono"/>
                <a:cs typeface="Roboto Mono"/>
                <a:sym typeface="Roboto Mono"/>
              </a:rPr>
              <a:t>synchronous standby replica </a:t>
            </a:r>
            <a:r>
              <a:rPr lang="en" sz="800">
                <a:solidFill>
                  <a:srgbClr val="777777"/>
                </a:solidFill>
                <a:highlight>
                  <a:srgbClr val="FFFFFF"/>
                </a:highlight>
                <a:latin typeface="Roboto Mono"/>
                <a:ea typeface="Roboto Mono"/>
                <a:cs typeface="Roboto Mono"/>
                <a:sym typeface="Roboto Mono"/>
              </a:rPr>
              <a:t>of the master DB in a different AZ to provide data redundancy, failover support and to minimize latency during system backups. </a:t>
            </a:r>
            <a:endParaRPr sz="800">
              <a:solidFill>
                <a:srgbClr val="777777"/>
              </a:solidFill>
              <a:highlight>
                <a:srgbClr val="FFFFFF"/>
              </a:highlight>
              <a:latin typeface="Roboto Mono"/>
              <a:ea typeface="Roboto Mono"/>
              <a:cs typeface="Roboto Mono"/>
              <a:sym typeface="Roboto Mono"/>
            </a:endParaRPr>
          </a:p>
          <a:p>
            <a:pPr indent="0" lvl="0" marL="0" rtl="0" algn="l">
              <a:lnSpc>
                <a:spcPct val="100000"/>
              </a:lnSpc>
              <a:spcBef>
                <a:spcPts val="1500"/>
              </a:spcBef>
              <a:spcAft>
                <a:spcPts val="0"/>
              </a:spcAft>
              <a:buNone/>
            </a:pPr>
            <a:r>
              <a:rPr b="1" lang="en" sz="800">
                <a:solidFill>
                  <a:srgbClr val="1D2127"/>
                </a:solidFill>
                <a:highlight>
                  <a:srgbClr val="FFFFFF"/>
                </a:highlight>
                <a:latin typeface="Roboto Mono"/>
                <a:ea typeface="Roboto Mono"/>
                <a:cs typeface="Roboto Mono"/>
                <a:sym typeface="Roboto Mono"/>
              </a:rPr>
              <a:t>Benefits of Multi-AZ deployment:</a:t>
            </a:r>
            <a:endParaRPr b="1" sz="800">
              <a:solidFill>
                <a:srgbClr val="1D2127"/>
              </a:solidFill>
              <a:highlight>
                <a:srgbClr val="FFFFFF"/>
              </a:highlight>
              <a:latin typeface="Roboto Mono"/>
              <a:ea typeface="Roboto Mono"/>
              <a:cs typeface="Roboto Mono"/>
              <a:sym typeface="Roboto Mono"/>
            </a:endParaRPr>
          </a:p>
          <a:p>
            <a:pPr indent="-50800" lvl="0" marL="91440" rtl="0" algn="l">
              <a:lnSpc>
                <a:spcPct val="100000"/>
              </a:lnSpc>
              <a:spcBef>
                <a:spcPts val="0"/>
              </a:spcBef>
              <a:spcAft>
                <a:spcPts val="0"/>
              </a:spcAft>
              <a:buClr>
                <a:srgbClr val="777777"/>
              </a:buClr>
              <a:buSzPts val="800"/>
              <a:buFont typeface="Roboto Mono"/>
              <a:buChar char="●"/>
            </a:pPr>
            <a:r>
              <a:rPr lang="en" sz="800">
                <a:solidFill>
                  <a:srgbClr val="777777"/>
                </a:solidFill>
                <a:highlight>
                  <a:srgbClr val="FFFFFF"/>
                </a:highlight>
                <a:latin typeface="Roboto Mono"/>
                <a:ea typeface="Roboto Mono"/>
                <a:cs typeface="Roboto Mono"/>
                <a:sym typeface="Roboto Mono"/>
              </a:rPr>
              <a:t>Replication to a standby replica is synchronous</a:t>
            </a:r>
            <a:endParaRPr sz="800">
              <a:solidFill>
                <a:srgbClr val="777777"/>
              </a:solidFill>
              <a:highlight>
                <a:srgbClr val="FFFFFF"/>
              </a:highlight>
              <a:latin typeface="Roboto Mono"/>
              <a:ea typeface="Roboto Mono"/>
              <a:cs typeface="Roboto Mono"/>
              <a:sym typeface="Roboto Mono"/>
            </a:endParaRPr>
          </a:p>
          <a:p>
            <a:pPr indent="-50800" lvl="0" marL="91440" rtl="0" algn="l">
              <a:lnSpc>
                <a:spcPct val="100000"/>
              </a:lnSpc>
              <a:spcBef>
                <a:spcPts val="0"/>
              </a:spcBef>
              <a:spcAft>
                <a:spcPts val="0"/>
              </a:spcAft>
              <a:buClr>
                <a:srgbClr val="777777"/>
              </a:buClr>
              <a:buSzPts val="800"/>
              <a:buFont typeface="Roboto Mono"/>
              <a:buChar char="●"/>
            </a:pPr>
            <a:r>
              <a:rPr lang="en" sz="800">
                <a:solidFill>
                  <a:srgbClr val="777777"/>
                </a:solidFill>
                <a:highlight>
                  <a:srgbClr val="FFFFFF"/>
                </a:highlight>
                <a:latin typeface="Roboto Mono"/>
                <a:ea typeface="Roboto Mono"/>
                <a:cs typeface="Roboto Mono"/>
                <a:sym typeface="Roboto Mono"/>
              </a:rPr>
              <a:t>AUTO FAILOVER in case:</a:t>
            </a:r>
            <a:endParaRPr sz="800">
              <a:solidFill>
                <a:srgbClr val="777777"/>
              </a:solidFill>
              <a:highlight>
                <a:srgbClr val="FFFFFF"/>
              </a:highlight>
              <a:latin typeface="Roboto Mono"/>
              <a:ea typeface="Roboto Mono"/>
              <a:cs typeface="Roboto Mono"/>
              <a:sym typeface="Roboto Mono"/>
            </a:endParaRPr>
          </a:p>
          <a:p>
            <a:pPr indent="-96519" lvl="2" marL="457200" rtl="0" algn="l">
              <a:lnSpc>
                <a:spcPct val="100000"/>
              </a:lnSpc>
              <a:spcBef>
                <a:spcPts val="0"/>
              </a:spcBef>
              <a:spcAft>
                <a:spcPts val="0"/>
              </a:spcAft>
              <a:buClr>
                <a:schemeClr val="dk2"/>
              </a:buClr>
              <a:buSzPts val="800"/>
              <a:buFont typeface="Roboto Mono"/>
              <a:buAutoNum type="romanLcPeriod"/>
            </a:pPr>
            <a:r>
              <a:rPr lang="en" sz="800">
                <a:solidFill>
                  <a:srgbClr val="777777"/>
                </a:solidFill>
                <a:highlight>
                  <a:srgbClr val="FFFFFF"/>
                </a:highlight>
                <a:latin typeface="Roboto Mono"/>
                <a:ea typeface="Roboto Mono"/>
                <a:cs typeface="Roboto Mono"/>
                <a:sym typeface="Roboto Mono"/>
              </a:rPr>
              <a:t>The primary DB instance fails</a:t>
            </a:r>
            <a:endParaRPr sz="800">
              <a:solidFill>
                <a:srgbClr val="777777"/>
              </a:solidFill>
              <a:highlight>
                <a:srgbClr val="FFFFFF"/>
              </a:highlight>
              <a:latin typeface="Roboto Mono"/>
              <a:ea typeface="Roboto Mono"/>
              <a:cs typeface="Roboto Mono"/>
              <a:sym typeface="Roboto Mono"/>
            </a:endParaRPr>
          </a:p>
          <a:p>
            <a:pPr indent="-96519" lvl="2" marL="457200" marR="0" rtl="0" algn="l">
              <a:lnSpc>
                <a:spcPct val="100000"/>
              </a:lnSpc>
              <a:spcBef>
                <a:spcPts val="0"/>
              </a:spcBef>
              <a:spcAft>
                <a:spcPts val="0"/>
              </a:spcAft>
              <a:buClr>
                <a:schemeClr val="dk2"/>
              </a:buClr>
              <a:buSzPts val="800"/>
              <a:buFont typeface="Roboto Mono"/>
              <a:buAutoNum type="romanLcPeriod"/>
            </a:pPr>
            <a:r>
              <a:rPr lang="en" sz="800">
                <a:solidFill>
                  <a:srgbClr val="777777"/>
                </a:solidFill>
                <a:highlight>
                  <a:srgbClr val="FFFFFF"/>
                </a:highlight>
                <a:latin typeface="Roboto Mono"/>
                <a:ea typeface="Roboto Mono"/>
                <a:cs typeface="Roboto Mono"/>
                <a:sym typeface="Roboto Mono"/>
              </a:rPr>
              <a:t>An Availability Zone outage</a:t>
            </a:r>
            <a:endParaRPr sz="800">
              <a:solidFill>
                <a:srgbClr val="777777"/>
              </a:solidFill>
              <a:highlight>
                <a:srgbClr val="FFFFFF"/>
              </a:highlight>
              <a:latin typeface="Roboto Mono"/>
              <a:ea typeface="Roboto Mono"/>
              <a:cs typeface="Roboto Mono"/>
              <a:sym typeface="Roboto Mono"/>
            </a:endParaRPr>
          </a:p>
          <a:p>
            <a:pPr indent="-96519" lvl="2" marL="457200" marR="0" rtl="0" algn="l">
              <a:lnSpc>
                <a:spcPct val="100000"/>
              </a:lnSpc>
              <a:spcBef>
                <a:spcPts val="0"/>
              </a:spcBef>
              <a:spcAft>
                <a:spcPts val="0"/>
              </a:spcAft>
              <a:buClr>
                <a:schemeClr val="dk2"/>
              </a:buClr>
              <a:buSzPts val="800"/>
              <a:buFont typeface="Roboto Mono"/>
              <a:buAutoNum type="romanLcPeriod"/>
            </a:pPr>
            <a:r>
              <a:rPr lang="en" sz="800">
                <a:solidFill>
                  <a:srgbClr val="777777"/>
                </a:solidFill>
                <a:highlight>
                  <a:srgbClr val="FFFFFF"/>
                </a:highlight>
                <a:latin typeface="Roboto Mono"/>
                <a:ea typeface="Roboto Mono"/>
                <a:cs typeface="Roboto Mono"/>
                <a:sym typeface="Roboto Mono"/>
              </a:rPr>
              <a:t>The DB instance server type is changed</a:t>
            </a:r>
            <a:endParaRPr sz="800">
              <a:solidFill>
                <a:srgbClr val="777777"/>
              </a:solidFill>
              <a:highlight>
                <a:srgbClr val="FFFFFF"/>
              </a:highlight>
              <a:latin typeface="Roboto Mono"/>
              <a:ea typeface="Roboto Mono"/>
              <a:cs typeface="Roboto Mono"/>
              <a:sym typeface="Roboto Mono"/>
            </a:endParaRPr>
          </a:p>
          <a:p>
            <a:pPr indent="-96519" lvl="2" marL="457200" marR="0" rtl="0" algn="l">
              <a:lnSpc>
                <a:spcPct val="100000"/>
              </a:lnSpc>
              <a:spcBef>
                <a:spcPts val="0"/>
              </a:spcBef>
              <a:spcAft>
                <a:spcPts val="0"/>
              </a:spcAft>
              <a:buClr>
                <a:schemeClr val="dk2"/>
              </a:buClr>
              <a:buSzPts val="800"/>
              <a:buFont typeface="Roboto Mono"/>
              <a:buAutoNum type="romanLcPeriod"/>
            </a:pPr>
            <a:r>
              <a:rPr lang="en" sz="800">
                <a:solidFill>
                  <a:srgbClr val="777777"/>
                </a:solidFill>
                <a:highlight>
                  <a:srgbClr val="FFFFFF"/>
                </a:highlight>
                <a:latin typeface="Roboto Mono"/>
                <a:ea typeface="Roboto Mono"/>
                <a:cs typeface="Roboto Mono"/>
                <a:sym typeface="Roboto Mono"/>
              </a:rPr>
              <a:t>OS patching.</a:t>
            </a:r>
            <a:endParaRPr sz="800">
              <a:solidFill>
                <a:srgbClr val="777777"/>
              </a:solidFill>
              <a:highlight>
                <a:srgbClr val="FFFFFF"/>
              </a:highlight>
              <a:latin typeface="Roboto Mono"/>
              <a:ea typeface="Roboto Mono"/>
              <a:cs typeface="Roboto Mono"/>
              <a:sym typeface="Roboto Mono"/>
            </a:endParaRPr>
          </a:p>
          <a:p>
            <a:pPr indent="-96519" lvl="2" marL="457200" marR="0" rtl="0" algn="l">
              <a:lnSpc>
                <a:spcPct val="100000"/>
              </a:lnSpc>
              <a:spcBef>
                <a:spcPts val="0"/>
              </a:spcBef>
              <a:spcAft>
                <a:spcPts val="0"/>
              </a:spcAft>
              <a:buClr>
                <a:schemeClr val="dk2"/>
              </a:buClr>
              <a:buSzPts val="800"/>
              <a:buFont typeface="Roboto Mono"/>
              <a:buAutoNum type="romanLcPeriod"/>
            </a:pPr>
            <a:r>
              <a:rPr lang="en" sz="800">
                <a:solidFill>
                  <a:srgbClr val="777777"/>
                </a:solidFill>
                <a:highlight>
                  <a:srgbClr val="FFFFFF"/>
                </a:highlight>
                <a:latin typeface="Roboto Mono"/>
                <a:ea typeface="Roboto Mono"/>
                <a:cs typeface="Roboto Mono"/>
                <a:sym typeface="Roboto Mono"/>
              </a:rPr>
              <a:t>Manual failover initiated </a:t>
            </a:r>
            <a:endParaRPr sz="800">
              <a:solidFill>
                <a:srgbClr val="777777"/>
              </a:solidFill>
              <a:highlight>
                <a:srgbClr val="FFFFFF"/>
              </a:highlight>
              <a:latin typeface="Roboto Mono"/>
              <a:ea typeface="Roboto Mono"/>
              <a:cs typeface="Roboto Mono"/>
              <a:sym typeface="Roboto Mono"/>
            </a:endParaRPr>
          </a:p>
          <a:p>
            <a:pPr indent="-50800" lvl="0" marL="91440" rtl="0" algn="l">
              <a:lnSpc>
                <a:spcPct val="100000"/>
              </a:lnSpc>
              <a:spcBef>
                <a:spcPts val="0"/>
              </a:spcBef>
              <a:spcAft>
                <a:spcPts val="0"/>
              </a:spcAft>
              <a:buClr>
                <a:srgbClr val="777777"/>
              </a:buClr>
              <a:buSzPts val="800"/>
              <a:buFont typeface="Roboto Mono"/>
              <a:buChar char="●"/>
            </a:pPr>
            <a:r>
              <a:rPr lang="en" sz="800">
                <a:solidFill>
                  <a:srgbClr val="777777"/>
                </a:solidFill>
                <a:highlight>
                  <a:srgbClr val="FFFFFF"/>
                </a:highlight>
                <a:latin typeface="Roboto Mono"/>
                <a:ea typeface="Roboto Mono"/>
                <a:cs typeface="Roboto Mono"/>
                <a:sym typeface="Roboto Mono"/>
              </a:rPr>
              <a:t>The endpoint of the DB instance remains the same after a failover, the application can resume database operations without manual intervention.</a:t>
            </a:r>
            <a:endParaRPr sz="800">
              <a:solidFill>
                <a:srgbClr val="777777"/>
              </a:solidFill>
              <a:highlight>
                <a:srgbClr val="FFFFFF"/>
              </a:highlight>
              <a:latin typeface="Roboto Mono"/>
              <a:ea typeface="Roboto Mono"/>
              <a:cs typeface="Roboto Mono"/>
              <a:sym typeface="Roboto Mono"/>
            </a:endParaRPr>
          </a:p>
          <a:p>
            <a:pPr indent="-50800" lvl="0" marL="91440" rtl="0" algn="l">
              <a:lnSpc>
                <a:spcPct val="100000"/>
              </a:lnSpc>
              <a:spcBef>
                <a:spcPts val="0"/>
              </a:spcBef>
              <a:spcAft>
                <a:spcPts val="0"/>
              </a:spcAft>
              <a:buClr>
                <a:srgbClr val="777777"/>
              </a:buClr>
              <a:buSzPts val="800"/>
              <a:buFont typeface="Roboto Mono"/>
              <a:buChar char="●"/>
            </a:pPr>
            <a:r>
              <a:rPr lang="en" sz="800">
                <a:solidFill>
                  <a:srgbClr val="777777"/>
                </a:solidFill>
                <a:highlight>
                  <a:srgbClr val="FFFFFF"/>
                </a:highlight>
                <a:latin typeface="Roboto Mono"/>
                <a:ea typeface="Roboto Mono"/>
                <a:cs typeface="Roboto Mono"/>
                <a:sym typeface="Roboto Mono"/>
              </a:rPr>
              <a:t>If a failure occurs, your availability impact is limited to the time that the automatic failover takes to complete. This helps to achieve increased availability.</a:t>
            </a:r>
            <a:endParaRPr sz="800">
              <a:solidFill>
                <a:srgbClr val="777777"/>
              </a:solidFill>
              <a:highlight>
                <a:srgbClr val="FFFFFF"/>
              </a:highlight>
              <a:latin typeface="Roboto Mono"/>
              <a:ea typeface="Roboto Mono"/>
              <a:cs typeface="Roboto Mono"/>
              <a:sym typeface="Roboto Mono"/>
            </a:endParaRPr>
          </a:p>
          <a:p>
            <a:pPr indent="-50800" lvl="0" marL="91440" rtl="0" algn="l">
              <a:lnSpc>
                <a:spcPct val="100000"/>
              </a:lnSpc>
              <a:spcBef>
                <a:spcPts val="0"/>
              </a:spcBef>
              <a:spcAft>
                <a:spcPts val="0"/>
              </a:spcAft>
              <a:buClr>
                <a:srgbClr val="777777"/>
              </a:buClr>
              <a:buSzPts val="800"/>
              <a:buFont typeface="Roboto Mono"/>
              <a:buChar char="●"/>
            </a:pPr>
            <a:r>
              <a:rPr lang="en" sz="800">
                <a:solidFill>
                  <a:srgbClr val="777777"/>
                </a:solidFill>
                <a:highlight>
                  <a:srgbClr val="FFFFFF"/>
                </a:highlight>
                <a:latin typeface="Roboto Mono"/>
                <a:ea typeface="Roboto Mono"/>
                <a:cs typeface="Roboto Mono"/>
                <a:sym typeface="Roboto Mono"/>
              </a:rPr>
              <a:t>It reduces the impact of maintenance.</a:t>
            </a:r>
            <a:endParaRPr sz="800">
              <a:solidFill>
                <a:srgbClr val="777777"/>
              </a:solidFill>
              <a:highlight>
                <a:srgbClr val="FFFFFF"/>
              </a:highlight>
              <a:latin typeface="Roboto Mono"/>
              <a:ea typeface="Roboto Mono"/>
              <a:cs typeface="Roboto Mono"/>
              <a:sym typeface="Roboto Mono"/>
            </a:endParaRPr>
          </a:p>
          <a:p>
            <a:pPr indent="0" lvl="0" marL="0" rtl="0" algn="l">
              <a:lnSpc>
                <a:spcPct val="184090"/>
              </a:lnSpc>
              <a:spcBef>
                <a:spcPts val="1200"/>
              </a:spcBef>
              <a:spcAft>
                <a:spcPts val="0"/>
              </a:spcAft>
              <a:buNone/>
            </a:pPr>
            <a:r>
              <a:rPr b="1" lang="en" sz="800">
                <a:solidFill>
                  <a:srgbClr val="1D2127"/>
                </a:solidFill>
                <a:highlight>
                  <a:srgbClr val="FFFFFF"/>
                </a:highlight>
                <a:latin typeface="Roboto Mono"/>
                <a:ea typeface="Roboto Mono"/>
                <a:cs typeface="Roboto Mono"/>
                <a:sym typeface="Roboto Mono"/>
              </a:rPr>
              <a:t>Can I use an RDS standby replica for read scaling?</a:t>
            </a:r>
            <a:endParaRPr b="1" sz="800">
              <a:solidFill>
                <a:srgbClr val="1D2127"/>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800">
                <a:solidFill>
                  <a:srgbClr val="777777"/>
                </a:solidFill>
                <a:highlight>
                  <a:srgbClr val="FFFFFF"/>
                </a:highlight>
                <a:latin typeface="Roboto Mono"/>
                <a:ea typeface="Roboto Mono"/>
                <a:cs typeface="Roboto Mono"/>
                <a:sym typeface="Roboto Mono"/>
              </a:rPr>
              <a:t>The Multi-AZ deployments are not a read scaling solution, you cannot use a standby replica to serve read traffic. Multi-AZ maintains a standby replica for HA/failover. It is available for use only when RDS promotes the standby instance as the primary. To service read-only traffic, you should use a </a:t>
            </a:r>
            <a:r>
              <a:rPr b="1" lang="en" sz="800">
                <a:solidFill>
                  <a:srgbClr val="777777"/>
                </a:solidFill>
                <a:highlight>
                  <a:srgbClr val="FFFFFF"/>
                </a:highlight>
                <a:latin typeface="Roboto Mono"/>
                <a:ea typeface="Roboto Mono"/>
                <a:cs typeface="Roboto Mono"/>
                <a:sym typeface="Roboto Mono"/>
              </a:rPr>
              <a:t>Read Replica</a:t>
            </a:r>
            <a:r>
              <a:rPr lang="en" sz="800">
                <a:solidFill>
                  <a:srgbClr val="777777"/>
                </a:solidFill>
                <a:highlight>
                  <a:srgbClr val="FFFFFF"/>
                </a:highlight>
                <a:latin typeface="Roboto Mono"/>
                <a:ea typeface="Roboto Mono"/>
                <a:cs typeface="Roboto Mono"/>
                <a:sym typeface="Roboto Mono"/>
              </a:rPr>
              <a:t> instead.</a:t>
            </a:r>
            <a:endParaRPr sz="800">
              <a:solidFill>
                <a:srgbClr val="777777"/>
              </a:solidFill>
              <a:highlight>
                <a:srgbClr val="FFFFFF"/>
              </a:highlight>
              <a:latin typeface="Roboto Mono"/>
              <a:ea typeface="Roboto Mono"/>
              <a:cs typeface="Roboto Mono"/>
              <a:sym typeface="Roboto Mono"/>
            </a:endParaRPr>
          </a:p>
          <a:p>
            <a:pPr indent="0" lvl="0" marL="0" rtl="0" algn="l">
              <a:lnSpc>
                <a:spcPct val="100000"/>
              </a:lnSpc>
              <a:spcBef>
                <a:spcPts val="1500"/>
              </a:spcBef>
              <a:spcAft>
                <a:spcPts val="1200"/>
              </a:spcAft>
              <a:buNone/>
            </a:pPr>
            <a:r>
              <a:t/>
            </a:r>
            <a:endParaRPr sz="800">
              <a:solidFill>
                <a:srgbClr val="777777"/>
              </a:solidFill>
              <a:highlight>
                <a:srgbClr val="FFFFFF"/>
              </a:highlight>
              <a:latin typeface="Roboto Mono"/>
              <a:ea typeface="Roboto Mono"/>
              <a:cs typeface="Roboto Mono"/>
              <a:sym typeface="Roboto Mono"/>
            </a:endParaRPr>
          </a:p>
        </p:txBody>
      </p:sp>
      <p:sp>
        <p:nvSpPr>
          <p:cNvPr id="85" name="Google Shape;85;p15"/>
          <p:cNvSpPr txBox="1"/>
          <p:nvPr/>
        </p:nvSpPr>
        <p:spPr>
          <a:xfrm>
            <a:off x="4572000" y="762000"/>
            <a:ext cx="4440900" cy="300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0000FF"/>
                </a:solidFill>
                <a:highlight>
                  <a:srgbClr val="FFFFFF"/>
                </a:highlight>
                <a:latin typeface="Roboto Mono"/>
                <a:ea typeface="Roboto Mono"/>
                <a:cs typeface="Roboto Mono"/>
                <a:sym typeface="Roboto Mono"/>
              </a:rPr>
              <a:t>Read Replicas</a:t>
            </a:r>
            <a:endParaRPr b="1" sz="1200">
              <a:solidFill>
                <a:srgbClr val="0000FF"/>
              </a:solidFill>
              <a:highlight>
                <a:srgbClr val="FFFFFF"/>
              </a:highlight>
              <a:latin typeface="Roboto Mono"/>
              <a:ea typeface="Roboto Mono"/>
              <a:cs typeface="Roboto Mono"/>
              <a:sym typeface="Roboto Mono"/>
            </a:endParaRPr>
          </a:p>
          <a:p>
            <a:pPr indent="0" lvl="0" marL="0" rtl="0" algn="l">
              <a:lnSpc>
                <a:spcPct val="100000"/>
              </a:lnSpc>
              <a:spcBef>
                <a:spcPts val="1500"/>
              </a:spcBef>
              <a:spcAft>
                <a:spcPts val="0"/>
              </a:spcAft>
              <a:buNone/>
            </a:pPr>
            <a:r>
              <a:rPr lang="en" sz="800">
                <a:solidFill>
                  <a:srgbClr val="777777"/>
                </a:solidFill>
                <a:highlight>
                  <a:srgbClr val="FFFFFF"/>
                </a:highlight>
                <a:latin typeface="Roboto Mono"/>
                <a:ea typeface="Roboto Mono"/>
                <a:cs typeface="Roboto Mono"/>
                <a:sym typeface="Roboto Mono"/>
              </a:rPr>
              <a:t>Read replicas allow you to have a </a:t>
            </a:r>
            <a:r>
              <a:rPr b="1" lang="en" sz="800">
                <a:solidFill>
                  <a:srgbClr val="777777"/>
                </a:solidFill>
                <a:highlight>
                  <a:srgbClr val="FFFFFF"/>
                </a:highlight>
                <a:latin typeface="Roboto Mono"/>
                <a:ea typeface="Roboto Mono"/>
                <a:cs typeface="Roboto Mono"/>
                <a:sym typeface="Roboto Mono"/>
              </a:rPr>
              <a:t>read-only copy </a:t>
            </a:r>
            <a:r>
              <a:rPr lang="en" sz="800">
                <a:solidFill>
                  <a:srgbClr val="777777"/>
                </a:solidFill>
                <a:highlight>
                  <a:srgbClr val="FFFFFF"/>
                </a:highlight>
                <a:latin typeface="Roboto Mono"/>
                <a:ea typeface="Roboto Mono"/>
                <a:cs typeface="Roboto Mono"/>
                <a:sym typeface="Roboto Mono"/>
              </a:rPr>
              <a:t>of your DB.</a:t>
            </a:r>
            <a:endParaRPr sz="800">
              <a:solidFill>
                <a:srgbClr val="777777"/>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800">
                <a:solidFill>
                  <a:srgbClr val="777777"/>
                </a:solidFill>
                <a:highlight>
                  <a:srgbClr val="FFFFFF"/>
                </a:highlight>
                <a:latin typeface="Roboto Mono"/>
                <a:ea typeface="Roboto Mono"/>
                <a:cs typeface="Roboto Mono"/>
                <a:sym typeface="Roboto Mono"/>
              </a:rPr>
              <a:t>When you create a Read Replica, you first specify an existing DB instance as the source. Then RDS takes a snapshot of the source instance and creates a read-only instance from the snapshot. You can use MySQL native asynchronous replication to keep Read Replica up-to-date with the changes. The source DB must have automatic backups enabled for setting up read replica.</a:t>
            </a:r>
            <a:endParaRPr sz="800">
              <a:solidFill>
                <a:srgbClr val="777777"/>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800">
              <a:solidFill>
                <a:srgbClr val="777777"/>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b="1" lang="en" sz="800">
                <a:solidFill>
                  <a:srgbClr val="1D2127"/>
                </a:solidFill>
                <a:highlight>
                  <a:srgbClr val="FFFFFF"/>
                </a:highlight>
                <a:latin typeface="Roboto Mono"/>
                <a:ea typeface="Roboto Mono"/>
                <a:cs typeface="Roboto Mono"/>
                <a:sym typeface="Roboto Mono"/>
              </a:rPr>
              <a:t>Benefits of Read Replicas:</a:t>
            </a:r>
            <a:endParaRPr b="1" sz="800">
              <a:solidFill>
                <a:srgbClr val="1D2127"/>
              </a:solidFill>
              <a:highlight>
                <a:srgbClr val="FFFFFF"/>
              </a:highlight>
              <a:latin typeface="Roboto Mono"/>
              <a:ea typeface="Roboto Mono"/>
              <a:cs typeface="Roboto Mono"/>
              <a:sym typeface="Roboto Mono"/>
            </a:endParaRPr>
          </a:p>
          <a:p>
            <a:pPr indent="-96520" lvl="0" marL="91440" rtl="0" algn="l">
              <a:lnSpc>
                <a:spcPct val="100000"/>
              </a:lnSpc>
              <a:spcBef>
                <a:spcPts val="0"/>
              </a:spcBef>
              <a:spcAft>
                <a:spcPts val="0"/>
              </a:spcAft>
              <a:buClr>
                <a:srgbClr val="777777"/>
              </a:buClr>
              <a:buSzPts val="800"/>
              <a:buFont typeface="Roboto Mono"/>
              <a:buChar char="●"/>
            </a:pPr>
            <a:r>
              <a:rPr lang="en" sz="800">
                <a:solidFill>
                  <a:srgbClr val="777777"/>
                </a:solidFill>
                <a:highlight>
                  <a:srgbClr val="FFFFFF"/>
                </a:highlight>
                <a:latin typeface="Roboto Mono"/>
                <a:ea typeface="Roboto Mono"/>
                <a:cs typeface="Roboto Mono"/>
                <a:sym typeface="Roboto Mono"/>
              </a:rPr>
              <a:t>Read Replica helps in decreasing load on the primary DB by serving read-only traffic.</a:t>
            </a:r>
            <a:endParaRPr sz="800">
              <a:solidFill>
                <a:srgbClr val="777777"/>
              </a:solidFill>
              <a:highlight>
                <a:srgbClr val="FFFFFF"/>
              </a:highlight>
              <a:latin typeface="Roboto Mono"/>
              <a:ea typeface="Roboto Mono"/>
              <a:cs typeface="Roboto Mono"/>
              <a:sym typeface="Roboto Mono"/>
            </a:endParaRPr>
          </a:p>
          <a:p>
            <a:pPr indent="-96520" lvl="0" marL="91440" rtl="0" algn="l">
              <a:lnSpc>
                <a:spcPct val="100000"/>
              </a:lnSpc>
              <a:spcBef>
                <a:spcPts val="0"/>
              </a:spcBef>
              <a:spcAft>
                <a:spcPts val="0"/>
              </a:spcAft>
              <a:buClr>
                <a:srgbClr val="777777"/>
              </a:buClr>
              <a:buSzPts val="800"/>
              <a:buFont typeface="Roboto Mono"/>
              <a:buChar char="●"/>
            </a:pPr>
            <a:r>
              <a:rPr lang="en" sz="800">
                <a:solidFill>
                  <a:srgbClr val="777777"/>
                </a:solidFill>
                <a:highlight>
                  <a:srgbClr val="FFFFFF"/>
                </a:highlight>
                <a:latin typeface="Roboto Mono"/>
                <a:ea typeface="Roboto Mono"/>
                <a:cs typeface="Roboto Mono"/>
                <a:sym typeface="Roboto Mono"/>
              </a:rPr>
              <a:t>A Read Replica can be manually promoted as a standalone DB instance.</a:t>
            </a:r>
            <a:endParaRPr sz="800">
              <a:solidFill>
                <a:srgbClr val="777777"/>
              </a:solidFill>
              <a:highlight>
                <a:srgbClr val="FFFFFF"/>
              </a:highlight>
              <a:latin typeface="Roboto Mono"/>
              <a:ea typeface="Roboto Mono"/>
              <a:cs typeface="Roboto Mono"/>
              <a:sym typeface="Roboto Mono"/>
            </a:endParaRPr>
          </a:p>
          <a:p>
            <a:pPr indent="-96520" lvl="0" marL="91440" rtl="0" algn="l">
              <a:lnSpc>
                <a:spcPct val="100000"/>
              </a:lnSpc>
              <a:spcBef>
                <a:spcPts val="0"/>
              </a:spcBef>
              <a:spcAft>
                <a:spcPts val="0"/>
              </a:spcAft>
              <a:buClr>
                <a:srgbClr val="777777"/>
              </a:buClr>
              <a:buSzPts val="800"/>
              <a:buFont typeface="Roboto Mono"/>
              <a:buChar char="●"/>
            </a:pPr>
            <a:r>
              <a:rPr lang="en" sz="800">
                <a:solidFill>
                  <a:srgbClr val="777777"/>
                </a:solidFill>
                <a:highlight>
                  <a:srgbClr val="FFFFFF"/>
                </a:highlight>
                <a:latin typeface="Roboto Mono"/>
                <a:ea typeface="Roboto Mono"/>
                <a:cs typeface="Roboto Mono"/>
                <a:sym typeface="Roboto Mono"/>
              </a:rPr>
              <a:t>You can create Read Replicas within AZ, Cross-AZ or Cross-Region.</a:t>
            </a:r>
            <a:endParaRPr sz="800">
              <a:solidFill>
                <a:srgbClr val="777777"/>
              </a:solidFill>
              <a:highlight>
                <a:srgbClr val="FFFFFF"/>
              </a:highlight>
              <a:latin typeface="Roboto Mono"/>
              <a:ea typeface="Roboto Mono"/>
              <a:cs typeface="Roboto Mono"/>
              <a:sym typeface="Roboto Mono"/>
            </a:endParaRPr>
          </a:p>
          <a:p>
            <a:pPr indent="-96520" lvl="0" marL="91440" rtl="0" algn="l">
              <a:lnSpc>
                <a:spcPct val="100000"/>
              </a:lnSpc>
              <a:spcBef>
                <a:spcPts val="0"/>
              </a:spcBef>
              <a:spcAft>
                <a:spcPts val="0"/>
              </a:spcAft>
              <a:buClr>
                <a:srgbClr val="777777"/>
              </a:buClr>
              <a:buSzPts val="800"/>
              <a:buFont typeface="Roboto Mono"/>
              <a:buChar char="●"/>
            </a:pPr>
            <a:r>
              <a:rPr lang="en" sz="800">
                <a:solidFill>
                  <a:srgbClr val="777777"/>
                </a:solidFill>
                <a:highlight>
                  <a:srgbClr val="FFFFFF"/>
                </a:highlight>
                <a:latin typeface="Roboto Mono"/>
                <a:ea typeface="Roboto Mono"/>
                <a:cs typeface="Roboto Mono"/>
                <a:sym typeface="Roboto Mono"/>
              </a:rPr>
              <a:t>You can have up to five Read Replicas per master, each with own DNS endpoint. Unlike a Multi-AZ standby replica, you can connect to each Read Replica and use them for read scaling.</a:t>
            </a:r>
            <a:endParaRPr sz="800">
              <a:solidFill>
                <a:srgbClr val="777777"/>
              </a:solidFill>
              <a:highlight>
                <a:srgbClr val="FFFFFF"/>
              </a:highlight>
              <a:latin typeface="Roboto Mono"/>
              <a:ea typeface="Roboto Mono"/>
              <a:cs typeface="Roboto Mono"/>
              <a:sym typeface="Roboto Mono"/>
            </a:endParaRPr>
          </a:p>
          <a:p>
            <a:pPr indent="-96520" lvl="0" marL="91440" rtl="0" algn="l">
              <a:lnSpc>
                <a:spcPct val="100000"/>
              </a:lnSpc>
              <a:spcBef>
                <a:spcPts val="0"/>
              </a:spcBef>
              <a:spcAft>
                <a:spcPts val="0"/>
              </a:spcAft>
              <a:buClr>
                <a:srgbClr val="777777"/>
              </a:buClr>
              <a:buSzPts val="800"/>
              <a:buFont typeface="Roboto Mono"/>
              <a:buChar char="●"/>
            </a:pPr>
            <a:r>
              <a:rPr lang="en" sz="800">
                <a:solidFill>
                  <a:srgbClr val="777777"/>
                </a:solidFill>
                <a:highlight>
                  <a:srgbClr val="FFFFFF"/>
                </a:highlight>
                <a:latin typeface="Roboto Mono"/>
                <a:ea typeface="Roboto Mono"/>
                <a:cs typeface="Roboto Mono"/>
                <a:sym typeface="Roboto Mono"/>
              </a:rPr>
              <a:t>You can have Read Replicas of Read Replicas.</a:t>
            </a:r>
            <a:endParaRPr sz="800">
              <a:solidFill>
                <a:srgbClr val="777777"/>
              </a:solidFill>
              <a:highlight>
                <a:srgbClr val="FFFFFF"/>
              </a:highlight>
              <a:latin typeface="Roboto Mono"/>
              <a:ea typeface="Roboto Mono"/>
              <a:cs typeface="Roboto Mono"/>
              <a:sym typeface="Roboto Mono"/>
            </a:endParaRPr>
          </a:p>
          <a:p>
            <a:pPr indent="-96520" lvl="0" marL="91440" rtl="0" algn="l">
              <a:lnSpc>
                <a:spcPct val="100000"/>
              </a:lnSpc>
              <a:spcBef>
                <a:spcPts val="0"/>
              </a:spcBef>
              <a:spcAft>
                <a:spcPts val="0"/>
              </a:spcAft>
              <a:buClr>
                <a:srgbClr val="777777"/>
              </a:buClr>
              <a:buSzPts val="800"/>
              <a:buFont typeface="Roboto Mono"/>
              <a:buChar char="●"/>
            </a:pPr>
            <a:r>
              <a:rPr lang="en" sz="800">
                <a:solidFill>
                  <a:srgbClr val="777777"/>
                </a:solidFill>
                <a:highlight>
                  <a:srgbClr val="FFFFFF"/>
                </a:highlight>
                <a:latin typeface="Roboto Mono"/>
                <a:ea typeface="Roboto Mono"/>
                <a:cs typeface="Roboto Mono"/>
                <a:sym typeface="Roboto Mono"/>
              </a:rPr>
              <a:t>Read Replicas can be Multi-AZ enabled.</a:t>
            </a:r>
            <a:endParaRPr sz="800">
              <a:solidFill>
                <a:srgbClr val="777777"/>
              </a:solidFill>
              <a:highlight>
                <a:srgbClr val="FFFFFF"/>
              </a:highlight>
              <a:latin typeface="Roboto Mono"/>
              <a:ea typeface="Roboto Mono"/>
              <a:cs typeface="Roboto Mono"/>
              <a:sym typeface="Roboto Mono"/>
            </a:endParaRPr>
          </a:p>
          <a:p>
            <a:pPr indent="-96520" lvl="0" marL="91440" rtl="0" algn="l">
              <a:lnSpc>
                <a:spcPct val="100000"/>
              </a:lnSpc>
              <a:spcBef>
                <a:spcPts val="0"/>
              </a:spcBef>
              <a:spcAft>
                <a:spcPts val="0"/>
              </a:spcAft>
              <a:buClr>
                <a:srgbClr val="777777"/>
              </a:buClr>
              <a:buSzPts val="800"/>
              <a:buFont typeface="Roboto Mono"/>
              <a:buChar char="●"/>
            </a:pPr>
            <a:r>
              <a:rPr lang="en" sz="800">
                <a:solidFill>
                  <a:srgbClr val="777777"/>
                </a:solidFill>
                <a:highlight>
                  <a:srgbClr val="FFFFFF"/>
                </a:highlight>
                <a:latin typeface="Roboto Mono"/>
                <a:ea typeface="Roboto Mono"/>
                <a:cs typeface="Roboto Mono"/>
                <a:sym typeface="Roboto Mono"/>
              </a:rPr>
              <a:t>You can use Read Replicas to take logical backups (mysqldump/mydumper) if you want to store the backups externally.</a:t>
            </a:r>
            <a:endParaRPr sz="800">
              <a:solidFill>
                <a:srgbClr val="777777"/>
              </a:solidFill>
              <a:highlight>
                <a:srgbClr val="FFFFFF"/>
              </a:highlight>
              <a:latin typeface="Roboto Mono"/>
              <a:ea typeface="Roboto Mono"/>
              <a:cs typeface="Roboto Mono"/>
              <a:sym typeface="Roboto Mono"/>
            </a:endParaRPr>
          </a:p>
          <a:p>
            <a:pPr indent="-96520" lvl="0" marL="91440" rtl="0" algn="l">
              <a:lnSpc>
                <a:spcPct val="100000"/>
              </a:lnSpc>
              <a:spcBef>
                <a:spcPts val="0"/>
              </a:spcBef>
              <a:spcAft>
                <a:spcPts val="0"/>
              </a:spcAft>
              <a:buClr>
                <a:srgbClr val="777777"/>
              </a:buClr>
              <a:buSzPts val="800"/>
              <a:buFont typeface="Roboto Mono"/>
              <a:buChar char="●"/>
            </a:pPr>
            <a:r>
              <a:rPr lang="en" sz="800">
                <a:solidFill>
                  <a:srgbClr val="777777"/>
                </a:solidFill>
                <a:highlight>
                  <a:srgbClr val="FFFFFF"/>
                </a:highlight>
                <a:latin typeface="Roboto Mono"/>
                <a:ea typeface="Roboto Mono"/>
                <a:cs typeface="Roboto Mono"/>
                <a:sym typeface="Roboto Mono"/>
              </a:rPr>
              <a:t>Read Replica helps to maintain a copy of databases in a different region for disaster recovery.</a:t>
            </a:r>
            <a:endParaRPr sz="800">
              <a:solidFill>
                <a:srgbClr val="777777"/>
              </a:solidFill>
              <a:highlight>
                <a:srgbClr val="FFFFFF"/>
              </a:highlight>
              <a:latin typeface="Roboto Mono"/>
              <a:ea typeface="Roboto Mono"/>
              <a:cs typeface="Roboto Mono"/>
              <a:sym typeface="Roboto Mono"/>
            </a:endParaRPr>
          </a:p>
          <a:p>
            <a:pPr indent="0" lvl="0" marL="0" rtl="0" algn="l">
              <a:lnSpc>
                <a:spcPct val="100000"/>
              </a:lnSpc>
              <a:spcBef>
                <a:spcPts val="1200"/>
              </a:spcBef>
              <a:spcAft>
                <a:spcPts val="0"/>
              </a:spcAft>
              <a:buNone/>
            </a:pPr>
            <a:r>
              <a:rPr lang="en" sz="1000">
                <a:solidFill>
                  <a:srgbClr val="FF0000"/>
                </a:solidFill>
                <a:highlight>
                  <a:srgbClr val="FFFFFF"/>
                </a:highlight>
                <a:latin typeface="Roboto Mono"/>
                <a:ea typeface="Roboto Mono"/>
                <a:cs typeface="Roboto Mono"/>
                <a:sym typeface="Roboto Mono"/>
              </a:rPr>
              <a:t>Conclusion</a:t>
            </a:r>
            <a:endParaRPr sz="1000">
              <a:solidFill>
                <a:srgbClr val="FF00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00">
                <a:solidFill>
                  <a:srgbClr val="FF0000"/>
                </a:solidFill>
                <a:highlight>
                  <a:srgbClr val="FFFFFF"/>
                </a:highlight>
                <a:latin typeface="Roboto Mono"/>
                <a:ea typeface="Roboto Mono"/>
                <a:cs typeface="Roboto Mono"/>
                <a:sym typeface="Roboto Mono"/>
              </a:rPr>
              <a:t>While both (Multi-AZ and Read replica) maintain a copy of database but they are different in nature. Use Multi-AZ deployments for High Availability and Read Replica for read scalability. You can further set up a cross-region read replica for disaster recovery.</a:t>
            </a:r>
            <a:endParaRPr sz="1000">
              <a:solidFill>
                <a:srgbClr val="FF0000"/>
              </a:solidFill>
              <a:highlight>
                <a:srgbClr val="FFFFFF"/>
              </a:highlight>
              <a:latin typeface="Roboto Mono"/>
              <a:ea typeface="Roboto Mono"/>
              <a:cs typeface="Roboto Mono"/>
              <a:sym typeface="Roboto Mono"/>
            </a:endParaRPr>
          </a:p>
          <a:p>
            <a:pPr indent="0" lvl="0" marL="0" rtl="0" algn="l">
              <a:lnSpc>
                <a:spcPct val="100000"/>
              </a:lnSpc>
              <a:spcBef>
                <a:spcPts val="1500"/>
              </a:spcBef>
              <a:spcAft>
                <a:spcPts val="1200"/>
              </a:spcAft>
              <a:buNone/>
            </a:pPr>
            <a:r>
              <a:t/>
            </a:r>
            <a:endParaRPr b="1" sz="800">
              <a:solidFill>
                <a:srgbClr val="FF0000"/>
              </a:solidFill>
              <a:highlight>
                <a:srgbClr val="FFFFFF"/>
              </a:highlight>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6"/>
          <p:cNvSpPr txBox="1"/>
          <p:nvPr>
            <p:ph idx="4294967295" type="title"/>
          </p:nvPr>
        </p:nvSpPr>
        <p:spPr>
          <a:xfrm>
            <a:off x="311700" y="250800"/>
            <a:ext cx="7367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Automated vs Manual backups</a:t>
            </a:r>
            <a:endParaRPr sz="1800"/>
          </a:p>
        </p:txBody>
      </p:sp>
      <p:pic>
        <p:nvPicPr>
          <p:cNvPr id="91" name="Google Shape;91;p16"/>
          <p:cNvPicPr preferRelativeResize="0"/>
          <p:nvPr/>
        </p:nvPicPr>
        <p:blipFill>
          <a:blip r:embed="rId3">
            <a:alphaModFix/>
          </a:blip>
          <a:stretch>
            <a:fillRect/>
          </a:stretch>
        </p:blipFill>
        <p:spPr>
          <a:xfrm>
            <a:off x="152400" y="777900"/>
            <a:ext cx="8839198" cy="3259454"/>
          </a:xfrm>
          <a:prstGeom prst="rect">
            <a:avLst/>
          </a:prstGeom>
          <a:noFill/>
          <a:ln>
            <a:noFill/>
          </a:ln>
        </p:spPr>
      </p:pic>
      <p:sp>
        <p:nvSpPr>
          <p:cNvPr id="92" name="Google Shape;92;p16"/>
          <p:cNvSpPr txBox="1"/>
          <p:nvPr/>
        </p:nvSpPr>
        <p:spPr>
          <a:xfrm>
            <a:off x="520825" y="3444650"/>
            <a:ext cx="17451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Lato"/>
                <a:ea typeface="Lato"/>
                <a:cs typeface="Lato"/>
                <a:sym typeface="Lato"/>
              </a:rPr>
              <a:t>No Transaction Logs</a:t>
            </a:r>
            <a:endParaRPr b="1">
              <a:solidFill>
                <a:srgbClr val="FF0000"/>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pic>
        <p:nvPicPr>
          <p:cNvPr id="97" name="Google Shape;97;p17"/>
          <p:cNvPicPr preferRelativeResize="0"/>
          <p:nvPr/>
        </p:nvPicPr>
        <p:blipFill>
          <a:blip r:embed="rId3">
            <a:alphaModFix/>
          </a:blip>
          <a:stretch>
            <a:fillRect/>
          </a:stretch>
        </p:blipFill>
        <p:spPr>
          <a:xfrm>
            <a:off x="152400" y="762000"/>
            <a:ext cx="4964884" cy="2419350"/>
          </a:xfrm>
          <a:prstGeom prst="rect">
            <a:avLst/>
          </a:prstGeom>
          <a:noFill/>
          <a:ln>
            <a:noFill/>
          </a:ln>
        </p:spPr>
      </p:pic>
      <p:sp>
        <p:nvSpPr>
          <p:cNvPr id="98" name="Google Shape;98;p17"/>
          <p:cNvSpPr txBox="1"/>
          <p:nvPr>
            <p:ph idx="4294967295" type="title"/>
          </p:nvPr>
        </p:nvSpPr>
        <p:spPr>
          <a:xfrm>
            <a:off x="311700" y="250800"/>
            <a:ext cx="7367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RDS Encryption</a:t>
            </a:r>
            <a:endParaRPr sz="1800"/>
          </a:p>
        </p:txBody>
      </p:sp>
      <p:pic>
        <p:nvPicPr>
          <p:cNvPr id="99" name="Google Shape;99;p17"/>
          <p:cNvPicPr preferRelativeResize="0"/>
          <p:nvPr/>
        </p:nvPicPr>
        <p:blipFill>
          <a:blip r:embed="rId4">
            <a:alphaModFix/>
          </a:blip>
          <a:stretch>
            <a:fillRect/>
          </a:stretch>
        </p:blipFill>
        <p:spPr>
          <a:xfrm>
            <a:off x="152400" y="3333750"/>
            <a:ext cx="4923870" cy="16573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8"/>
          <p:cNvSpPr txBox="1"/>
          <p:nvPr>
            <p:ph idx="4294967295" type="title"/>
          </p:nvPr>
        </p:nvSpPr>
        <p:spPr>
          <a:xfrm>
            <a:off x="311700" y="250800"/>
            <a:ext cx="7367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Difference between RDS and Aurora</a:t>
            </a:r>
            <a:endParaRPr sz="1800"/>
          </a:p>
        </p:txBody>
      </p:sp>
      <p:graphicFrame>
        <p:nvGraphicFramePr>
          <p:cNvPr id="105" name="Google Shape;105;p18"/>
          <p:cNvGraphicFramePr/>
          <p:nvPr/>
        </p:nvGraphicFramePr>
        <p:xfrm>
          <a:off x="70950" y="615625"/>
          <a:ext cx="3000000" cy="3000000"/>
        </p:xfrm>
        <a:graphic>
          <a:graphicData uri="http://schemas.openxmlformats.org/drawingml/2006/table">
            <a:tbl>
              <a:tblPr>
                <a:noFill/>
                <a:tableStyleId>{8C5906CD-C908-49F1-A87E-EB8EFEFCBA0D}</a:tableStyleId>
              </a:tblPr>
              <a:tblGrid>
                <a:gridCol w="946800"/>
                <a:gridCol w="1398925"/>
                <a:gridCol w="1714275"/>
              </a:tblGrid>
              <a:tr h="124650">
                <a:tc>
                  <a:txBody>
                    <a:bodyPr/>
                    <a:lstStyle/>
                    <a:p>
                      <a:pPr indent="0" lvl="0" marL="0" rtl="0" algn="l">
                        <a:spcBef>
                          <a:spcPts val="0"/>
                        </a:spcBef>
                        <a:spcAft>
                          <a:spcPts val="0"/>
                        </a:spcAft>
                        <a:buNone/>
                      </a:pPr>
                      <a:r>
                        <a:t/>
                      </a:r>
                      <a:endParaRPr sz="9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900">
                          <a:latin typeface="Roboto Mono"/>
                          <a:ea typeface="Roboto Mono"/>
                          <a:cs typeface="Roboto Mono"/>
                          <a:sym typeface="Roboto Mono"/>
                        </a:rPr>
                        <a:t>RDS</a:t>
                      </a:r>
                      <a:endParaRPr sz="9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900">
                          <a:latin typeface="Roboto Mono"/>
                          <a:ea typeface="Roboto Mono"/>
                          <a:cs typeface="Roboto Mono"/>
                          <a:sym typeface="Roboto Mono"/>
                        </a:rPr>
                        <a:t>Aurora</a:t>
                      </a:r>
                      <a:endParaRPr sz="900">
                        <a:latin typeface="Roboto Mono"/>
                        <a:ea typeface="Roboto Mono"/>
                        <a:cs typeface="Roboto Mono"/>
                        <a:sym typeface="Roboto Mono"/>
                      </a:endParaRPr>
                    </a:p>
                  </a:txBody>
                  <a:tcPr marT="0" marB="0" marR="91425" marL="91425"/>
                </a:tc>
              </a:tr>
              <a:tr h="363600">
                <a:tc>
                  <a:txBody>
                    <a:bodyPr/>
                    <a:lstStyle/>
                    <a:p>
                      <a:pPr indent="0" lvl="0" marL="0" rtl="0" algn="l">
                        <a:spcBef>
                          <a:spcPts val="0"/>
                        </a:spcBef>
                        <a:spcAft>
                          <a:spcPts val="0"/>
                        </a:spcAft>
                        <a:buNone/>
                      </a:pPr>
                      <a:r>
                        <a:rPr lang="en" sz="800">
                          <a:latin typeface="Roboto Mono"/>
                          <a:ea typeface="Roboto Mono"/>
                          <a:cs typeface="Roboto Mono"/>
                          <a:sym typeface="Roboto Mono"/>
                        </a:rPr>
                        <a:t>Cluster Architecture</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latin typeface="Roboto Mono"/>
                          <a:ea typeface="Roboto Mono"/>
                          <a:cs typeface="Roboto Mono"/>
                          <a:sym typeface="Roboto Mono"/>
                        </a:rPr>
                        <a:t>Compute &amp; Volume per instance</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latin typeface="Roboto Mono"/>
                          <a:ea typeface="Roboto Mono"/>
                          <a:cs typeface="Roboto Mono"/>
                          <a:sym typeface="Roboto Mono"/>
                        </a:rPr>
                        <a:t>Compute per instance, </a:t>
                      </a:r>
                      <a:endParaRPr sz="800">
                        <a:latin typeface="Roboto Mono"/>
                        <a:ea typeface="Roboto Mono"/>
                        <a:cs typeface="Roboto Mono"/>
                        <a:sym typeface="Roboto Mono"/>
                      </a:endParaRPr>
                    </a:p>
                    <a:p>
                      <a:pPr indent="0" lvl="0" marL="0" rtl="0" algn="l">
                        <a:spcBef>
                          <a:spcPts val="0"/>
                        </a:spcBef>
                        <a:spcAft>
                          <a:spcPts val="0"/>
                        </a:spcAft>
                        <a:buNone/>
                      </a:pPr>
                      <a:r>
                        <a:rPr lang="en" sz="800">
                          <a:latin typeface="Roboto Mono"/>
                          <a:ea typeface="Roboto Mono"/>
                          <a:cs typeface="Roboto Mono"/>
                          <a:sym typeface="Roboto Mono"/>
                        </a:rPr>
                        <a:t>Volume cluster across 3 AZs</a:t>
                      </a:r>
                      <a:endParaRPr sz="800">
                        <a:latin typeface="Roboto Mono"/>
                        <a:ea typeface="Roboto Mono"/>
                        <a:cs typeface="Roboto Mono"/>
                        <a:sym typeface="Roboto Mono"/>
                      </a:endParaRPr>
                    </a:p>
                  </a:txBody>
                  <a:tcPr marT="0" marB="0" marR="91425" marL="91425"/>
                </a:tc>
              </a:tr>
              <a:tr h="242400">
                <a:tc>
                  <a:txBody>
                    <a:bodyPr/>
                    <a:lstStyle/>
                    <a:p>
                      <a:pPr indent="0" lvl="0" marL="0" rtl="0" algn="l">
                        <a:spcBef>
                          <a:spcPts val="0"/>
                        </a:spcBef>
                        <a:spcAft>
                          <a:spcPts val="0"/>
                        </a:spcAft>
                        <a:buNone/>
                      </a:pPr>
                      <a:r>
                        <a:rPr lang="en" sz="800">
                          <a:latin typeface="Roboto Mono"/>
                          <a:ea typeface="Roboto Mono"/>
                          <a:cs typeface="Roboto Mono"/>
                          <a:sym typeface="Roboto Mono"/>
                        </a:rPr>
                        <a:t>Service Type</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latin typeface="Roboto Mono"/>
                          <a:ea typeface="Roboto Mono"/>
                          <a:cs typeface="Roboto Mono"/>
                          <a:sym typeface="Roboto Mono"/>
                        </a:rPr>
                        <a:t>Regional</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latin typeface="Roboto Mono"/>
                          <a:ea typeface="Roboto Mono"/>
                          <a:cs typeface="Roboto Mono"/>
                          <a:sym typeface="Roboto Mono"/>
                        </a:rPr>
                        <a:t>Regional</a:t>
                      </a:r>
                      <a:endParaRPr sz="800">
                        <a:latin typeface="Roboto Mono"/>
                        <a:ea typeface="Roboto Mono"/>
                        <a:cs typeface="Roboto Mono"/>
                        <a:sym typeface="Roboto Mono"/>
                      </a:endParaRPr>
                    </a:p>
                  </a:txBody>
                  <a:tcPr marT="0" marB="0" marR="91425" marL="91425"/>
                </a:tc>
              </a:tr>
              <a:tr h="605975">
                <a:tc>
                  <a:txBody>
                    <a:bodyPr/>
                    <a:lstStyle/>
                    <a:p>
                      <a:pPr indent="0" lvl="0" marL="0" rtl="0" algn="l">
                        <a:spcBef>
                          <a:spcPts val="0"/>
                        </a:spcBef>
                        <a:spcAft>
                          <a:spcPts val="0"/>
                        </a:spcAft>
                        <a:buNone/>
                      </a:pPr>
                      <a:r>
                        <a:rPr lang="en" sz="800">
                          <a:latin typeface="Roboto Mono"/>
                          <a:ea typeface="Roboto Mono"/>
                          <a:cs typeface="Roboto Mono"/>
                          <a:sym typeface="Roboto Mono"/>
                        </a:rPr>
                        <a:t>HA</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solidFill>
                            <a:schemeClr val="dk2"/>
                          </a:solidFill>
                          <a:latin typeface="Roboto Mono"/>
                          <a:ea typeface="Roboto Mono"/>
                          <a:cs typeface="Roboto Mono"/>
                          <a:sym typeface="Roboto Mono"/>
                        </a:rPr>
                        <a:t>Multi-AZ and/or Read replicas (upto 5)</a:t>
                      </a:r>
                      <a:endParaRPr sz="800">
                        <a:solidFill>
                          <a:schemeClr val="dk2"/>
                        </a:solidFill>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 sz="800">
                          <a:solidFill>
                            <a:schemeClr val="dk2"/>
                          </a:solidFill>
                          <a:latin typeface="Roboto Mono"/>
                          <a:ea typeface="Roboto Mono"/>
                          <a:cs typeface="Roboto Mono"/>
                          <a:sym typeface="Roboto Mono"/>
                        </a:rPr>
                        <a:t>RR Auto promoted on failure</a:t>
                      </a:r>
                      <a:endParaRPr sz="800">
                        <a:solidFill>
                          <a:schemeClr val="dk2"/>
                        </a:solidFill>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solidFill>
                            <a:schemeClr val="dk2"/>
                          </a:solidFill>
                          <a:latin typeface="Roboto Mono"/>
                          <a:ea typeface="Roboto Mono"/>
                          <a:cs typeface="Roboto Mono"/>
                          <a:sym typeface="Roboto Mono"/>
                        </a:rPr>
                        <a:t>only Read replicas (upto 15)</a:t>
                      </a:r>
                      <a:endParaRPr sz="800">
                        <a:solidFill>
                          <a:schemeClr val="dk2"/>
                        </a:solidFill>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 sz="800">
                          <a:solidFill>
                            <a:schemeClr val="dk2"/>
                          </a:solidFill>
                          <a:latin typeface="Roboto Mono"/>
                          <a:ea typeface="Roboto Mono"/>
                          <a:cs typeface="Roboto Mono"/>
                          <a:sym typeface="Roboto Mono"/>
                        </a:rPr>
                        <a:t>RR Auto promoted on failure</a:t>
                      </a:r>
                      <a:endParaRPr sz="800">
                        <a:solidFill>
                          <a:schemeClr val="dk2"/>
                        </a:solidFill>
                        <a:latin typeface="Roboto Mono"/>
                        <a:ea typeface="Roboto Mono"/>
                        <a:cs typeface="Roboto Mono"/>
                        <a:sym typeface="Roboto Mono"/>
                      </a:endParaRPr>
                    </a:p>
                  </a:txBody>
                  <a:tcPr marT="0" marB="0" marR="91425" marL="91425"/>
                </a:tc>
              </a:tr>
              <a:tr h="171125">
                <a:tc>
                  <a:txBody>
                    <a:bodyPr/>
                    <a:lstStyle/>
                    <a:p>
                      <a:pPr indent="0" lvl="0" marL="0" rtl="0" algn="l">
                        <a:spcBef>
                          <a:spcPts val="0"/>
                        </a:spcBef>
                        <a:spcAft>
                          <a:spcPts val="0"/>
                        </a:spcAft>
                        <a:buNone/>
                      </a:pPr>
                      <a:r>
                        <a:rPr lang="en" sz="800">
                          <a:latin typeface="Roboto Mono"/>
                          <a:ea typeface="Roboto Mono"/>
                          <a:cs typeface="Roboto Mono"/>
                          <a:sym typeface="Roboto Mono"/>
                        </a:rPr>
                        <a:t>RR sync</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latin typeface="Roboto Mono"/>
                          <a:ea typeface="Roboto Mono"/>
                          <a:cs typeface="Roboto Mono"/>
                          <a:sym typeface="Roboto Mono"/>
                        </a:rPr>
                        <a:t>ASynchronous</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Clr>
                          <a:schemeClr val="dk2"/>
                        </a:buClr>
                        <a:buSzPts val="1100"/>
                        <a:buFont typeface="Arial"/>
                        <a:buNone/>
                      </a:pPr>
                      <a:r>
                        <a:rPr lang="en" sz="800">
                          <a:solidFill>
                            <a:schemeClr val="dk2"/>
                          </a:solidFill>
                          <a:latin typeface="Roboto Mono"/>
                          <a:ea typeface="Roboto Mono"/>
                          <a:cs typeface="Roboto Mono"/>
                          <a:sym typeface="Roboto Mono"/>
                        </a:rPr>
                        <a:t>Synchronous</a:t>
                      </a:r>
                      <a:endParaRPr sz="800">
                        <a:latin typeface="Roboto Mono"/>
                        <a:ea typeface="Roboto Mono"/>
                        <a:cs typeface="Roboto Mono"/>
                        <a:sym typeface="Roboto Mono"/>
                      </a:endParaRPr>
                    </a:p>
                  </a:txBody>
                  <a:tcPr marT="0" marB="0" marR="91425" marL="91425"/>
                </a:tc>
              </a:tr>
              <a:tr h="605975">
                <a:tc>
                  <a:txBody>
                    <a:bodyPr/>
                    <a:lstStyle/>
                    <a:p>
                      <a:pPr indent="0" lvl="0" marL="0" rtl="0" algn="l">
                        <a:spcBef>
                          <a:spcPts val="0"/>
                        </a:spcBef>
                        <a:spcAft>
                          <a:spcPts val="0"/>
                        </a:spcAft>
                        <a:buNone/>
                      </a:pPr>
                      <a:r>
                        <a:rPr lang="en" sz="800">
                          <a:latin typeface="Roboto Mono"/>
                          <a:ea typeface="Roboto Mono"/>
                          <a:cs typeface="Roboto Mono"/>
                          <a:sym typeface="Roboto Mono"/>
                        </a:rPr>
                        <a:t>Advantages</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t/>
                      </a:r>
                      <a:endParaRPr sz="800">
                        <a:latin typeface="Roboto Mono"/>
                        <a:ea typeface="Roboto Mono"/>
                        <a:cs typeface="Roboto Mono"/>
                        <a:sym typeface="Roboto Mono"/>
                      </a:endParaRPr>
                    </a:p>
                  </a:txBody>
                  <a:tcPr marT="0" marB="0" marR="91425" marL="91425"/>
                </a:tc>
                <a:tc>
                  <a:txBody>
                    <a:bodyPr/>
                    <a:lstStyle/>
                    <a:p>
                      <a:pPr indent="0" lvl="0" marL="0" rtl="0" algn="l">
                        <a:spcBef>
                          <a:spcPts val="0"/>
                        </a:spcBef>
                        <a:spcAft>
                          <a:spcPts val="0"/>
                        </a:spcAft>
                        <a:buNone/>
                      </a:pPr>
                      <a:r>
                        <a:rPr lang="en" sz="800">
                          <a:solidFill>
                            <a:schemeClr val="dk2"/>
                          </a:solidFill>
                          <a:latin typeface="Roboto Mono"/>
                          <a:ea typeface="Roboto Mono"/>
                          <a:cs typeface="Roboto Mono"/>
                          <a:sym typeface="Roboto Mono"/>
                        </a:rPr>
                        <a:t>Cost effective, higher throughput, simple to set up, operate and scale, supports MySQL &amp; PostgresQL</a:t>
                      </a:r>
                      <a:endParaRPr sz="800">
                        <a:solidFill>
                          <a:schemeClr val="dk2"/>
                        </a:solidFill>
                        <a:latin typeface="Roboto Mono"/>
                        <a:ea typeface="Roboto Mono"/>
                        <a:cs typeface="Roboto Mono"/>
                        <a:sym typeface="Roboto Mono"/>
                      </a:endParaRPr>
                    </a:p>
                  </a:txBody>
                  <a:tcPr marT="0" marB="0" marR="91425" marL="91425"/>
                </a:tc>
              </a:tr>
            </a:tbl>
          </a:graphicData>
        </a:graphic>
      </p:graphicFrame>
      <p:sp>
        <p:nvSpPr>
          <p:cNvPr id="106" name="Google Shape;106;p18"/>
          <p:cNvSpPr txBox="1"/>
          <p:nvPr/>
        </p:nvSpPr>
        <p:spPr>
          <a:xfrm>
            <a:off x="228600" y="2814275"/>
            <a:ext cx="8624700" cy="224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900">
                <a:solidFill>
                  <a:srgbClr val="444444"/>
                </a:solidFill>
                <a:highlight>
                  <a:srgbClr val="FFFFFF"/>
                </a:highlight>
                <a:latin typeface="Roboto Mono"/>
                <a:ea typeface="Roboto Mono"/>
                <a:cs typeface="Roboto Mono"/>
                <a:sym typeface="Roboto Mono"/>
              </a:rPr>
              <a:t>Aurora Connection endpoints</a:t>
            </a:r>
            <a:endParaRPr b="1"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b="1"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b="1" lang="en" sz="900">
                <a:solidFill>
                  <a:srgbClr val="444444"/>
                </a:solidFill>
                <a:highlight>
                  <a:srgbClr val="FFFFFF"/>
                </a:highlight>
                <a:latin typeface="Roboto Mono"/>
                <a:ea typeface="Roboto Mono"/>
                <a:cs typeface="Roboto Mono"/>
                <a:sym typeface="Roboto Mono"/>
              </a:rPr>
              <a:t>Cluster endpoint</a:t>
            </a:r>
            <a:endParaRPr b="1" sz="900">
              <a:solidFill>
                <a:srgbClr val="444444"/>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A </a:t>
            </a:r>
            <a:r>
              <a:rPr i="1" lang="en" sz="900">
                <a:solidFill>
                  <a:srgbClr val="444444"/>
                </a:solidFill>
                <a:highlight>
                  <a:srgbClr val="FFFFFF"/>
                </a:highlight>
                <a:latin typeface="Roboto Mono"/>
                <a:ea typeface="Roboto Mono"/>
                <a:cs typeface="Roboto Mono"/>
                <a:sym typeface="Roboto Mono"/>
              </a:rPr>
              <a:t>cluster endpoint</a:t>
            </a:r>
            <a:r>
              <a:rPr lang="en" sz="900">
                <a:solidFill>
                  <a:srgbClr val="444444"/>
                </a:solidFill>
                <a:highlight>
                  <a:srgbClr val="FFFFFF"/>
                </a:highlight>
                <a:latin typeface="Roboto Mono"/>
                <a:ea typeface="Roboto Mono"/>
                <a:cs typeface="Roboto Mono"/>
                <a:sym typeface="Roboto Mono"/>
              </a:rPr>
              <a:t> for an Aurora DB cluster that connects to the current primary DB instance for that DB cluster. ONLY write operations. Each Aurora DB cluster has one cluster endpoint and one primary DB instance.</a:t>
            </a:r>
            <a:endParaRPr sz="900">
              <a:solidFill>
                <a:srgbClr val="444444"/>
              </a:solidFill>
              <a:highlight>
                <a:srgbClr val="FFFFFF"/>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900">
                <a:solidFill>
                  <a:srgbClr val="444444"/>
                </a:solidFill>
                <a:highlight>
                  <a:srgbClr val="FFFFFF"/>
                </a:highlight>
                <a:latin typeface="Roboto Mono"/>
                <a:ea typeface="Roboto Mono"/>
                <a:cs typeface="Roboto Mono"/>
                <a:sym typeface="Roboto Mono"/>
              </a:rPr>
              <a:t>Reader endpoint</a:t>
            </a:r>
            <a:endParaRPr b="1" sz="900">
              <a:solidFill>
                <a:srgbClr val="444444"/>
              </a:solidFill>
              <a:highlight>
                <a:srgbClr val="FFFFFF"/>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Connects to one of the available Aurora Replicas for that DB cluster. Each Aurora DB cluster has one reader endpoint. If there is more than one Aurora Replica, the reader endpoint directs each connection request to one of the Aurora Replicas.</a:t>
            </a:r>
            <a:endParaRPr sz="900">
              <a:solidFill>
                <a:srgbClr val="444444"/>
              </a:solidFill>
              <a:highlight>
                <a:srgbClr val="FFFFFF"/>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900">
                <a:solidFill>
                  <a:srgbClr val="444444"/>
                </a:solidFill>
                <a:highlight>
                  <a:srgbClr val="FFFFFF"/>
                </a:highlight>
                <a:latin typeface="Roboto Mono"/>
                <a:ea typeface="Roboto Mono"/>
                <a:cs typeface="Roboto Mono"/>
                <a:sym typeface="Roboto Mono"/>
              </a:rPr>
              <a:t>Custom endpoint</a:t>
            </a:r>
            <a:endParaRPr b="1" sz="900">
              <a:solidFill>
                <a:srgbClr val="444444"/>
              </a:solidFill>
              <a:highlight>
                <a:srgbClr val="FFFFFF"/>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Represents a set of DB instances that you choose. When you connect to the endpoint, Aurora performs load balancing and chooses one of the instances in the group to handle the connection. You define which instances this endpoint refers to, and you decide what purpose the endpoint serves.</a:t>
            </a:r>
            <a:endParaRPr sz="900">
              <a:solidFill>
                <a:srgbClr val="444444"/>
              </a:solidFill>
              <a:highlight>
                <a:srgbClr val="FFFFFF"/>
              </a:highlight>
              <a:latin typeface="Roboto Mono"/>
              <a:ea typeface="Roboto Mono"/>
              <a:cs typeface="Roboto Mono"/>
              <a:sym typeface="Roboto Mono"/>
            </a:endParaRPr>
          </a:p>
          <a:p>
            <a:pPr indent="0" lvl="0" marL="0" marR="0" rtl="0" algn="l">
              <a:lnSpc>
                <a:spcPct val="100000"/>
              </a:lnSpc>
              <a:spcBef>
                <a:spcPts val="0"/>
              </a:spcBef>
              <a:spcAft>
                <a:spcPts val="0"/>
              </a:spcAft>
              <a:buClr>
                <a:schemeClr val="dk2"/>
              </a:buClr>
              <a:buSzPts val="1100"/>
              <a:buFont typeface="Arial"/>
              <a:buNone/>
            </a:pPr>
            <a:r>
              <a:rPr b="1" lang="en" sz="900">
                <a:solidFill>
                  <a:srgbClr val="444444"/>
                </a:solidFill>
                <a:highlight>
                  <a:srgbClr val="FFFFFF"/>
                </a:highlight>
                <a:latin typeface="Roboto Mono"/>
                <a:ea typeface="Roboto Mono"/>
                <a:cs typeface="Roboto Mono"/>
                <a:sym typeface="Roboto Mono"/>
              </a:rPr>
              <a:t>Instance endpoint</a:t>
            </a:r>
            <a:endParaRPr b="1" sz="900">
              <a:solidFill>
                <a:srgbClr val="444444"/>
              </a:solidFill>
              <a:highlight>
                <a:srgbClr val="FFFFFF"/>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900">
                <a:solidFill>
                  <a:srgbClr val="444444"/>
                </a:solidFill>
                <a:highlight>
                  <a:srgbClr val="FFFFFF"/>
                </a:highlight>
                <a:latin typeface="Roboto Mono"/>
                <a:ea typeface="Roboto Mono"/>
                <a:cs typeface="Roboto Mono"/>
                <a:sym typeface="Roboto Mono"/>
              </a:rPr>
              <a:t>An instance endpoint connects to a specific DB instance within an Aurora cluster. Each DB instance in a DB cluster has its own unique instance endpoint. So there is one instance endpoint for the current primary DB instance of the DB cluster, and there is one instance endpoint for each of the Aurora Replicas in the DB cluster.</a:t>
            </a:r>
            <a:endParaRPr sz="900">
              <a:solidFill>
                <a:srgbClr val="444444"/>
              </a:solidFill>
              <a:highlight>
                <a:srgbClr val="FFFFFF"/>
              </a:highlight>
              <a:latin typeface="Roboto Mono"/>
              <a:ea typeface="Roboto Mono"/>
              <a:cs typeface="Roboto Mono"/>
              <a:sym typeface="Roboto Mono"/>
            </a:endParaRPr>
          </a:p>
        </p:txBody>
      </p:sp>
      <p:pic>
        <p:nvPicPr>
          <p:cNvPr id="107" name="Google Shape;107;p18"/>
          <p:cNvPicPr preferRelativeResize="0"/>
          <p:nvPr/>
        </p:nvPicPr>
        <p:blipFill>
          <a:blip r:embed="rId3">
            <a:alphaModFix/>
          </a:blip>
          <a:stretch>
            <a:fillRect/>
          </a:stretch>
        </p:blipFill>
        <p:spPr>
          <a:xfrm>
            <a:off x="6696075" y="176225"/>
            <a:ext cx="2462938" cy="2395525"/>
          </a:xfrm>
          <a:prstGeom prst="rect">
            <a:avLst/>
          </a:prstGeom>
          <a:noFill/>
          <a:ln>
            <a:noFill/>
          </a:ln>
        </p:spPr>
      </p:pic>
      <p:pic>
        <p:nvPicPr>
          <p:cNvPr id="108" name="Google Shape;108;p18"/>
          <p:cNvPicPr preferRelativeResize="0"/>
          <p:nvPr/>
        </p:nvPicPr>
        <p:blipFill>
          <a:blip r:embed="rId4">
            <a:alphaModFix/>
          </a:blip>
          <a:stretch>
            <a:fillRect/>
          </a:stretch>
        </p:blipFill>
        <p:spPr>
          <a:xfrm>
            <a:off x="4294675" y="326150"/>
            <a:ext cx="2325200" cy="21767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Google Shape;113;p19"/>
          <p:cNvPicPr preferRelativeResize="0"/>
          <p:nvPr/>
        </p:nvPicPr>
        <p:blipFill>
          <a:blip r:embed="rId3">
            <a:alphaModFix/>
          </a:blip>
          <a:stretch>
            <a:fillRect/>
          </a:stretch>
        </p:blipFill>
        <p:spPr>
          <a:xfrm>
            <a:off x="152400" y="685800"/>
            <a:ext cx="6497649" cy="2611325"/>
          </a:xfrm>
          <a:prstGeom prst="rect">
            <a:avLst/>
          </a:prstGeom>
          <a:noFill/>
          <a:ln>
            <a:noFill/>
          </a:ln>
        </p:spPr>
      </p:pic>
      <p:sp>
        <p:nvSpPr>
          <p:cNvPr id="114" name="Google Shape;114;p19"/>
          <p:cNvSpPr txBox="1"/>
          <p:nvPr>
            <p:ph idx="4294967295" type="title"/>
          </p:nvPr>
        </p:nvSpPr>
        <p:spPr>
          <a:xfrm>
            <a:off x="311700" y="250800"/>
            <a:ext cx="7367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Aurora Autoscaling</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id="119" name="Google Shape;119;p20"/>
          <p:cNvPicPr preferRelativeResize="0"/>
          <p:nvPr/>
        </p:nvPicPr>
        <p:blipFill>
          <a:blip r:embed="rId3">
            <a:alphaModFix/>
          </a:blip>
          <a:stretch>
            <a:fillRect/>
          </a:stretch>
        </p:blipFill>
        <p:spPr>
          <a:xfrm>
            <a:off x="381000" y="1066800"/>
            <a:ext cx="6948951" cy="3150900"/>
          </a:xfrm>
          <a:prstGeom prst="rect">
            <a:avLst/>
          </a:prstGeom>
          <a:noFill/>
          <a:ln>
            <a:noFill/>
          </a:ln>
        </p:spPr>
      </p:pic>
      <p:sp>
        <p:nvSpPr>
          <p:cNvPr id="120" name="Google Shape;120;p20"/>
          <p:cNvSpPr txBox="1"/>
          <p:nvPr>
            <p:ph idx="4294967295" type="title"/>
          </p:nvPr>
        </p:nvSpPr>
        <p:spPr>
          <a:xfrm>
            <a:off x="311700" y="250800"/>
            <a:ext cx="7367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Aurora Global Database</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id="125" name="Google Shape;125;p21"/>
          <p:cNvPicPr preferRelativeResize="0"/>
          <p:nvPr/>
        </p:nvPicPr>
        <p:blipFill>
          <a:blip r:embed="rId3">
            <a:alphaModFix/>
          </a:blip>
          <a:stretch>
            <a:fillRect/>
          </a:stretch>
        </p:blipFill>
        <p:spPr>
          <a:xfrm>
            <a:off x="152400" y="304800"/>
            <a:ext cx="6205626" cy="2775150"/>
          </a:xfrm>
          <a:prstGeom prst="rect">
            <a:avLst/>
          </a:prstGeom>
          <a:noFill/>
          <a:ln>
            <a:noFill/>
          </a:ln>
        </p:spPr>
      </p:pic>
      <p:sp>
        <p:nvSpPr>
          <p:cNvPr id="126" name="Google Shape;126;p21"/>
          <p:cNvSpPr txBox="1"/>
          <p:nvPr>
            <p:ph idx="4294967295" type="title"/>
          </p:nvPr>
        </p:nvSpPr>
        <p:spPr>
          <a:xfrm>
            <a:off x="311700" y="22200"/>
            <a:ext cx="7367100" cy="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Aurora Serverless</a:t>
            </a:r>
            <a:endParaRPr sz="1800"/>
          </a:p>
        </p:txBody>
      </p:sp>
      <p:pic>
        <p:nvPicPr>
          <p:cNvPr id="127" name="Google Shape;127;p21"/>
          <p:cNvPicPr preferRelativeResize="0"/>
          <p:nvPr/>
        </p:nvPicPr>
        <p:blipFill>
          <a:blip r:embed="rId4">
            <a:alphaModFix/>
          </a:blip>
          <a:stretch>
            <a:fillRect/>
          </a:stretch>
        </p:blipFill>
        <p:spPr>
          <a:xfrm>
            <a:off x="149200" y="2570650"/>
            <a:ext cx="4044300" cy="2598700"/>
          </a:xfrm>
          <a:prstGeom prst="rect">
            <a:avLst/>
          </a:prstGeom>
          <a:noFill/>
          <a:ln>
            <a:noFill/>
          </a:ln>
        </p:spPr>
      </p:pic>
      <p:sp>
        <p:nvSpPr>
          <p:cNvPr id="128" name="Google Shape;128;p21"/>
          <p:cNvSpPr txBox="1"/>
          <p:nvPr/>
        </p:nvSpPr>
        <p:spPr>
          <a:xfrm>
            <a:off x="5057225" y="3311750"/>
            <a:ext cx="38229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Serverless use cases:</a:t>
            </a:r>
            <a:endParaRPr b="1">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Infrequently used / New applications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Variable workload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Unpredictable </a:t>
            </a:r>
            <a:r>
              <a:rPr lang="en">
                <a:solidFill>
                  <a:schemeClr val="dk2"/>
                </a:solidFill>
                <a:latin typeface="Lato"/>
                <a:ea typeface="Lato"/>
                <a:cs typeface="Lato"/>
                <a:sym typeface="Lato"/>
              </a:rPr>
              <a:t>workload</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